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306" r:id="rId2"/>
    <p:sldId id="313" r:id="rId3"/>
    <p:sldId id="276" r:id="rId4"/>
    <p:sldId id="277" r:id="rId5"/>
    <p:sldId id="278" r:id="rId6"/>
    <p:sldId id="287" r:id="rId7"/>
    <p:sldId id="311" r:id="rId8"/>
    <p:sldId id="280" r:id="rId9"/>
    <p:sldId id="281" r:id="rId10"/>
    <p:sldId id="314" r:id="rId11"/>
    <p:sldId id="288" r:id="rId12"/>
    <p:sldId id="289" r:id="rId13"/>
    <p:sldId id="282" r:id="rId14"/>
    <p:sldId id="308" r:id="rId15"/>
    <p:sldId id="334" r:id="rId16"/>
    <p:sldId id="283" r:id="rId17"/>
    <p:sldId id="284" r:id="rId18"/>
    <p:sldId id="303" r:id="rId19"/>
    <p:sldId id="339" r:id="rId20"/>
    <p:sldId id="335" r:id="rId21"/>
    <p:sldId id="293" r:id="rId22"/>
    <p:sldId id="285" r:id="rId23"/>
    <p:sldId id="302" r:id="rId24"/>
    <p:sldId id="274" r:id="rId25"/>
    <p:sldId id="317" r:id="rId26"/>
    <p:sldId id="292" r:id="rId27"/>
    <p:sldId id="275" r:id="rId28"/>
    <p:sldId id="315" r:id="rId29"/>
    <p:sldId id="336" r:id="rId30"/>
    <p:sldId id="272" r:id="rId31"/>
    <p:sldId id="273" r:id="rId32"/>
    <p:sldId id="343" r:id="rId33"/>
    <p:sldId id="319" r:id="rId34"/>
    <p:sldId id="341" r:id="rId35"/>
    <p:sldId id="342" r:id="rId36"/>
    <p:sldId id="330" r:id="rId37"/>
    <p:sldId id="337" r:id="rId38"/>
    <p:sldId id="331" r:id="rId39"/>
    <p:sldId id="338" r:id="rId40"/>
    <p:sldId id="261" r:id="rId41"/>
    <p:sldId id="333" r:id="rId42"/>
    <p:sldId id="290" r:id="rId43"/>
    <p:sldId id="318" r:id="rId44"/>
    <p:sldId id="326" r:id="rId45"/>
    <p:sldId id="327" r:id="rId46"/>
    <p:sldId id="256" r:id="rId47"/>
    <p:sldId id="271" r:id="rId48"/>
    <p:sldId id="257" r:id="rId49"/>
    <p:sldId id="320" r:id="rId50"/>
    <p:sldId id="269" r:id="rId51"/>
    <p:sldId id="328" r:id="rId52"/>
    <p:sldId id="266" r:id="rId53"/>
    <p:sldId id="291" r:id="rId54"/>
    <p:sldId id="340" r:id="rId55"/>
    <p:sldId id="268" r:id="rId56"/>
    <p:sldId id="322" r:id="rId57"/>
    <p:sldId id="264" r:id="rId58"/>
    <p:sldId id="265" r:id="rId59"/>
    <p:sldId id="323" r:id="rId60"/>
    <p:sldId id="263" r:id="rId61"/>
    <p:sldId id="329" r:id="rId62"/>
    <p:sldId id="262" r:id="rId63"/>
    <p:sldId id="270" r:id="rId64"/>
    <p:sldId id="332" r:id="rId65"/>
    <p:sldId id="305" r:id="rId66"/>
    <p:sldId id="304"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Magnano" initials="CM"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A5D5"/>
    <a:srgbClr val="E68C44"/>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autoAdjust="0"/>
    <p:restoredTop sz="98034" autoAdjust="0"/>
  </p:normalViewPr>
  <p:slideViewPr>
    <p:cSldViewPr snapToGrid="0" snapToObjects="1">
      <p:cViewPr>
        <p:scale>
          <a:sx n="113" d="100"/>
          <a:sy n="113" d="100"/>
        </p:scale>
        <p:origin x="5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7T22:22:04.979" idx="4">
    <p:pos x="10" y="10"/>
    <p:text>Change this slide to new dataset</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39.emf"/><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41.emf"/><Relationship Id="rId4"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 Id="rId5" Type="http://schemas.openxmlformats.org/officeDocument/2006/relationships/image" Target="../media/image86.emf"/><Relationship Id="rId4" Type="http://schemas.openxmlformats.org/officeDocument/2006/relationships/image" Target="../media/image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12C66-8905-4D92-94D7-FF41CECE79DA}" type="datetimeFigureOut">
              <a:rPr lang="en-US" smtClean="0"/>
              <a:t>4/29/2019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01755-E45E-416F-A797-7A9521304A7D}" type="slidenum">
              <a:rPr lang="en-US" smtClean="0"/>
              <a:t>‹#›</a:t>
            </a:fld>
            <a:endParaRPr lang="en-US"/>
          </a:p>
        </p:txBody>
      </p:sp>
    </p:spTree>
    <p:extLst>
      <p:ext uri="{BB962C8B-B14F-4D97-AF65-F5344CB8AC3E}">
        <p14:creationId xmlns:p14="http://schemas.microsoft.com/office/powerpoint/2010/main" val="721465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01755-E45E-416F-A797-7A9521304A7D}" type="slidenum">
              <a:rPr lang="en-US" smtClean="0"/>
              <a:t>32</a:t>
            </a:fld>
            <a:endParaRPr lang="en-US"/>
          </a:p>
        </p:txBody>
      </p:sp>
    </p:spTree>
    <p:extLst>
      <p:ext uri="{BB962C8B-B14F-4D97-AF65-F5344CB8AC3E}">
        <p14:creationId xmlns:p14="http://schemas.microsoft.com/office/powerpoint/2010/main" val="2307092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01755-E45E-416F-A797-7A9521304A7D}" type="slidenum">
              <a:rPr lang="en-US" smtClean="0"/>
              <a:t>33</a:t>
            </a:fld>
            <a:endParaRPr lang="en-US"/>
          </a:p>
        </p:txBody>
      </p:sp>
    </p:spTree>
    <p:extLst>
      <p:ext uri="{BB962C8B-B14F-4D97-AF65-F5344CB8AC3E}">
        <p14:creationId xmlns:p14="http://schemas.microsoft.com/office/powerpoint/2010/main" val="286740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71DA2C-E512-704A-868E-82528D836E4B}"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054506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71DA2C-E512-704A-868E-82528D836E4B}"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363514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71DA2C-E512-704A-868E-82528D836E4B}"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180512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71DA2C-E512-704A-868E-82528D836E4B}"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381222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71DA2C-E512-704A-868E-82528D836E4B}" type="datetimeFigureOut">
              <a:rPr lang="en-US" smtClean="0"/>
              <a:t>4/29/2019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59787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71DA2C-E512-704A-868E-82528D836E4B}"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10601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71DA2C-E512-704A-868E-82528D836E4B}" type="datetimeFigureOut">
              <a:rPr lang="en-US" smtClean="0"/>
              <a:t>4/29/2019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3965553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71DA2C-E512-704A-868E-82528D836E4B}" type="datetimeFigureOut">
              <a:rPr lang="en-US" smtClean="0"/>
              <a:t>4/29/2019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302543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71DA2C-E512-704A-868E-82528D836E4B}" type="datetimeFigureOut">
              <a:rPr lang="en-US" smtClean="0"/>
              <a:t>4/29/2019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776774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71DA2C-E512-704A-868E-82528D836E4B}"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099086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71DA2C-E512-704A-868E-82528D836E4B}" type="datetimeFigureOut">
              <a:rPr lang="en-US" smtClean="0"/>
              <a:t>4/29/2019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85763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71DA2C-E512-704A-868E-82528D836E4B}" type="datetimeFigureOut">
              <a:rPr lang="en-US" smtClean="0"/>
              <a:t>4/29/2019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22E1B-BA84-6041-87E2-CB41538C8799}" type="slidenum">
              <a:rPr lang="en-US" smtClean="0"/>
              <a:t>‹#›</a:t>
            </a:fld>
            <a:endParaRPr lang="en-US"/>
          </a:p>
        </p:txBody>
      </p:sp>
    </p:spTree>
    <p:extLst>
      <p:ext uri="{BB962C8B-B14F-4D97-AF65-F5344CB8AC3E}">
        <p14:creationId xmlns:p14="http://schemas.microsoft.com/office/powerpoint/2010/main" val="1345672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github.com/rasbt/python-machine-learning-book-2nd-edition"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hyperlink" Target="https://blog.paperspace.com/intro-to-optimization-in-deep-learning-gradient-descen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7" Type="http://schemas.openxmlformats.org/officeDocument/2006/relationships/hyperlink" Target="https://github.com/rasbt/python-machine-learning-book-2nd-edition"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1.xml.rels><?xml version="1.0" encoding="UTF-8" standalone="yes"?>
<Relationships xmlns="http://schemas.openxmlformats.org/package/2006/relationships"><Relationship Id="rId3" Type="http://schemas.openxmlformats.org/officeDocument/2006/relationships/image" Target="../media/image31.gif"/><Relationship Id="rId7" Type="http://schemas.openxmlformats.org/officeDocument/2006/relationships/hyperlink" Target="https://www.nature.com/articles/nmeth.3945" TargetMode="External"/><Relationship Id="rId2" Type="http://schemas.openxmlformats.org/officeDocument/2006/relationships/image" Target="../media/image30.gi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gif"/><Relationship Id="rId4" Type="http://schemas.openxmlformats.org/officeDocument/2006/relationships/image" Target="../media/image33.gif"/></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nature.com/articles/nmeth.3945"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gif"/><Relationship Id="rId13" Type="http://schemas.openxmlformats.org/officeDocument/2006/relationships/oleObject" Target="../embeddings/oleObject5.bin"/><Relationship Id="rId3" Type="http://schemas.openxmlformats.org/officeDocument/2006/relationships/image" Target="../media/image44.gif"/><Relationship Id="rId7" Type="http://schemas.openxmlformats.org/officeDocument/2006/relationships/image" Target="../media/image39.emf"/><Relationship Id="rId12" Type="http://schemas.openxmlformats.org/officeDocument/2006/relationships/image" Target="../media/image41.emf"/><Relationship Id="rId17" Type="http://schemas.openxmlformats.org/officeDocument/2006/relationships/image" Target="../media/image46.png"/><Relationship Id="rId2" Type="http://schemas.openxmlformats.org/officeDocument/2006/relationships/slideLayout" Target="../slideLayouts/slideLayout6.xml"/><Relationship Id="rId16" Type="http://schemas.openxmlformats.org/officeDocument/2006/relationships/image" Target="../media/image43.e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38.emf"/><Relationship Id="rId15" Type="http://schemas.openxmlformats.org/officeDocument/2006/relationships/oleObject" Target="../embeddings/oleObject6.bin"/><Relationship Id="rId10" Type="http://schemas.openxmlformats.org/officeDocument/2006/relationships/image" Target="../media/image40.emf"/><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42.emf"/></Relationships>
</file>

<file path=ppt/slides/_rels/slide41.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9.emf"/><Relationship Id="rId5" Type="http://schemas.openxmlformats.org/officeDocument/2006/relationships/oleObject" Target="../embeddings/oleObject8.bin"/><Relationship Id="rId4" Type="http://schemas.openxmlformats.org/officeDocument/2006/relationships/image" Target="../media/image47.emf"/></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3.png"/><Relationship Id="rId4" Type="http://schemas.openxmlformats.org/officeDocument/2006/relationships/hyperlink" Target="https://github.com/rasbt/python-machine-learning-book-2nd-editio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39.emf"/></Relationships>
</file>

<file path=ppt/slides/_rels/slide4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3.emf"/><Relationship Id="rId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41.emf"/><Relationship Id="rId9" Type="http://schemas.openxmlformats.org/officeDocument/2006/relationships/oleObject" Target="../embeddings/oleObject14.bin"/></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5.png"/><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8.gif"/><Relationship Id="rId5" Type="http://schemas.openxmlformats.org/officeDocument/2006/relationships/image" Target="../media/image67.gif"/><Relationship Id="rId10" Type="http://schemas.openxmlformats.org/officeDocument/2006/relationships/image" Target="../media/image64.emf"/><Relationship Id="rId4" Type="http://schemas.openxmlformats.org/officeDocument/2006/relationships/image" Target="../media/image66.png"/><Relationship Id="rId9" Type="http://schemas.openxmlformats.org/officeDocument/2006/relationships/oleObject" Target="../embeddings/oleObject16.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gif"/><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gif"/><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gif"/></Relationships>
</file>

<file path=ppt/slides/_rels/slide54.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8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83.e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85.emf"/><Relationship Id="rId4" Type="http://schemas.openxmlformats.org/officeDocument/2006/relationships/image" Target="../media/image82.emf"/><Relationship Id="rId9"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93.gif"/><Relationship Id="rId13" Type="http://schemas.openxmlformats.org/officeDocument/2006/relationships/image" Target="../media/image98.gif"/><Relationship Id="rId3" Type="http://schemas.openxmlformats.org/officeDocument/2006/relationships/image" Target="../media/image88.gif"/><Relationship Id="rId7" Type="http://schemas.openxmlformats.org/officeDocument/2006/relationships/image" Target="../media/image92.gif"/><Relationship Id="rId12" Type="http://schemas.openxmlformats.org/officeDocument/2006/relationships/image" Target="../media/image97.gif"/><Relationship Id="rId2" Type="http://schemas.openxmlformats.org/officeDocument/2006/relationships/image" Target="../media/image87.gif"/><Relationship Id="rId1" Type="http://schemas.openxmlformats.org/officeDocument/2006/relationships/slideLayout" Target="../slideLayouts/slideLayout2.xml"/><Relationship Id="rId6" Type="http://schemas.openxmlformats.org/officeDocument/2006/relationships/image" Target="../media/image91.gif"/><Relationship Id="rId11" Type="http://schemas.openxmlformats.org/officeDocument/2006/relationships/image" Target="../media/image96.gif"/><Relationship Id="rId5" Type="http://schemas.openxmlformats.org/officeDocument/2006/relationships/image" Target="../media/image90.gif"/><Relationship Id="rId10" Type="http://schemas.openxmlformats.org/officeDocument/2006/relationships/image" Target="../media/image95.gif"/><Relationship Id="rId4" Type="http://schemas.openxmlformats.org/officeDocument/2006/relationships/image" Target="../media/image89.gif"/><Relationship Id="rId9" Type="http://schemas.openxmlformats.org/officeDocument/2006/relationships/image" Target="../media/image94.gif"/></Relationships>
</file>

<file path=ppt/slides/_rels/slide5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gif"/><Relationship Id="rId7" Type="http://schemas.openxmlformats.org/officeDocument/2006/relationships/image" Target="../media/image104.gif"/><Relationship Id="rId12" Type="http://schemas.openxmlformats.org/officeDocument/2006/relationships/image" Target="../media/image109.gif"/><Relationship Id="rId2" Type="http://schemas.openxmlformats.org/officeDocument/2006/relationships/image" Target="../media/image99.gif"/><Relationship Id="rId1" Type="http://schemas.openxmlformats.org/officeDocument/2006/relationships/slideLayout" Target="../slideLayouts/slideLayout2.xml"/><Relationship Id="rId6" Type="http://schemas.openxmlformats.org/officeDocument/2006/relationships/image" Target="../media/image103.gif"/><Relationship Id="rId11" Type="http://schemas.openxmlformats.org/officeDocument/2006/relationships/image" Target="../media/image108.gif"/><Relationship Id="rId5" Type="http://schemas.openxmlformats.org/officeDocument/2006/relationships/image" Target="../media/image102.gif"/><Relationship Id="rId10" Type="http://schemas.openxmlformats.org/officeDocument/2006/relationships/image" Target="../media/image107.png"/><Relationship Id="rId4" Type="http://schemas.openxmlformats.org/officeDocument/2006/relationships/image" Target="../media/image101.gif"/><Relationship Id="rId9"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11.gif"/><Relationship Id="rId7" Type="http://schemas.openxmlformats.org/officeDocument/2006/relationships/image" Target="../media/image90.gif"/><Relationship Id="rId2" Type="http://schemas.openxmlformats.org/officeDocument/2006/relationships/image" Target="../media/image110.gif"/><Relationship Id="rId1" Type="http://schemas.openxmlformats.org/officeDocument/2006/relationships/slideLayout" Target="../slideLayouts/slideLayout2.xml"/><Relationship Id="rId6" Type="http://schemas.openxmlformats.org/officeDocument/2006/relationships/image" Target="../media/image114.gif"/><Relationship Id="rId5" Type="http://schemas.openxmlformats.org/officeDocument/2006/relationships/image" Target="../media/image113.gif"/><Relationship Id="rId4" Type="http://schemas.openxmlformats.org/officeDocument/2006/relationships/image" Target="../media/image112.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16.gif"/><Relationship Id="rId7" Type="http://schemas.openxmlformats.org/officeDocument/2006/relationships/image" Target="../media/image120.gif"/><Relationship Id="rId2" Type="http://schemas.openxmlformats.org/officeDocument/2006/relationships/image" Target="../media/image115.gif"/><Relationship Id="rId1" Type="http://schemas.openxmlformats.org/officeDocument/2006/relationships/slideLayout" Target="../slideLayouts/slideLayout2.xml"/><Relationship Id="rId6" Type="http://schemas.openxmlformats.org/officeDocument/2006/relationships/image" Target="../media/image119.gif"/><Relationship Id="rId5" Type="http://schemas.openxmlformats.org/officeDocument/2006/relationships/image" Target="../media/image118.gif"/><Relationship Id="rId4" Type="http://schemas.openxmlformats.org/officeDocument/2006/relationships/image" Target="../media/image117.gif"/></Relationships>
</file>

<file path=ppt/slides/_rels/slide63.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gif"/><Relationship Id="rId1" Type="http://schemas.openxmlformats.org/officeDocument/2006/relationships/slideLayout" Target="../slideLayouts/slideLayout2.xml"/><Relationship Id="rId6" Type="http://schemas.openxmlformats.org/officeDocument/2006/relationships/image" Target="../media/image124.gif"/><Relationship Id="rId5" Type="http://schemas.openxmlformats.org/officeDocument/2006/relationships/image" Target="../media/image123.gif"/><Relationship Id="rId4" Type="http://schemas.openxmlformats.org/officeDocument/2006/relationships/image" Target="../media/image117.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jakevdp/sklearn_tutorial" TargetMode="External"/><Relationship Id="rId3" Type="http://schemas.openxmlformats.org/officeDocument/2006/relationships/hyperlink" Target="https://github.com/gitter-lab/ml-bio-workshop/tree/master/guide" TargetMode="External"/><Relationship Id="rId7" Type="http://schemas.openxmlformats.org/officeDocument/2006/relationships/hyperlink" Target="https://github.com/rasbt/python-machine-learning-book-2nd-edition" TargetMode="External"/><Relationship Id="rId2" Type="http://schemas.openxmlformats.org/officeDocument/2006/relationships/image" Target="../media/image125.jpg"/><Relationship Id="rId1" Type="http://schemas.openxmlformats.org/officeDocument/2006/relationships/slideLayout" Target="../slideLayouts/slideLayout2.xml"/><Relationship Id="rId6" Type="http://schemas.openxmlformats.org/officeDocument/2006/relationships/hyperlink" Target="http://scikit-learn.org/stable/tutorial/index.html" TargetMode="External"/><Relationship Id="rId5" Type="http://schemas.openxmlformats.org/officeDocument/2006/relationships/hyperlink" Target="https://github.com/gitter-lab/ml-bio-workshop/blob/master/illustration.ipynb" TargetMode="External"/><Relationship Id="rId4" Type="http://schemas.openxmlformats.org/officeDocument/2006/relationships/hyperlink" Target="https://github.com/gitter-lab/ml-bio-workshop/issues" TargetMode="External"/><Relationship Id="rId9" Type="http://schemas.openxmlformats.org/officeDocument/2006/relationships/hyperlink" Target="https://datacarpentry.org/lessons/"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journals.plos.org/plosone/article?id=10.1371/journal.pone.001457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1470025"/>
          </a:xfrm>
        </p:spPr>
        <p:txBody>
          <a:bodyPr>
            <a:normAutofit/>
          </a:bodyPr>
          <a:lstStyle/>
          <a:p>
            <a:r>
              <a:rPr lang="en-US" dirty="0">
                <a:latin typeface="Arial"/>
                <a:cs typeface="Arial"/>
              </a:rPr>
              <a:t>Machine learning for biology</a:t>
            </a:r>
            <a:br>
              <a:rPr lang="en-US" dirty="0">
                <a:latin typeface="Arial"/>
                <a:cs typeface="Arial"/>
              </a:rPr>
            </a:br>
            <a:r>
              <a:rPr lang="en-US" dirty="0">
                <a:latin typeface="Arial"/>
                <a:cs typeface="Arial"/>
              </a:rPr>
              <a:t> workshop</a:t>
            </a:r>
          </a:p>
        </p:txBody>
      </p:sp>
      <p:sp>
        <p:nvSpPr>
          <p:cNvPr id="5" name="Subtitle 4"/>
          <p:cNvSpPr>
            <a:spLocks noGrp="1"/>
          </p:cNvSpPr>
          <p:nvPr>
            <p:ph type="subTitle" idx="1"/>
          </p:nvPr>
        </p:nvSpPr>
        <p:spPr>
          <a:xfrm>
            <a:off x="1371600" y="3032760"/>
            <a:ext cx="6400800" cy="1752600"/>
          </a:xfrm>
        </p:spPr>
        <p:txBody>
          <a:bodyPr>
            <a:normAutofit/>
          </a:bodyPr>
          <a:lstStyle/>
          <a:p>
            <a:r>
              <a:rPr lang="en-US" sz="2800" dirty="0">
                <a:latin typeface="Arial"/>
                <a:cs typeface="Arial"/>
              </a:rPr>
              <a:t>Fangzhou Mu</a:t>
            </a:r>
          </a:p>
          <a:p>
            <a:r>
              <a:rPr lang="en-US" sz="2800" dirty="0">
                <a:latin typeface="Arial"/>
                <a:cs typeface="Arial"/>
              </a:rPr>
              <a:t>Chris </a:t>
            </a:r>
            <a:r>
              <a:rPr lang="en-US" sz="2800" dirty="0" err="1">
                <a:latin typeface="Arial"/>
                <a:cs typeface="Arial"/>
              </a:rPr>
              <a:t>Magnano</a:t>
            </a:r>
            <a:endParaRPr lang="en-US" sz="2800" dirty="0">
              <a:latin typeface="Arial"/>
              <a:cs typeface="Arial"/>
            </a:endParaRPr>
          </a:p>
          <a:p>
            <a:r>
              <a:rPr lang="en-US" sz="2800" dirty="0">
                <a:latin typeface="Arial"/>
                <a:cs typeface="Arial"/>
              </a:rPr>
              <a:t>Anthony </a:t>
            </a:r>
            <a:r>
              <a:rPr lang="en-US" sz="2800" dirty="0" err="1">
                <a:latin typeface="Arial"/>
                <a:cs typeface="Arial"/>
              </a:rPr>
              <a:t>Gitter</a:t>
            </a:r>
            <a:r>
              <a:rPr lang="en-US" sz="2800" dirty="0">
                <a:latin typeface="Arial"/>
                <a:cs typeface="Arial"/>
              </a:rPr>
              <a:t> </a:t>
            </a:r>
          </a:p>
        </p:txBody>
      </p:sp>
    </p:spTree>
    <p:extLst>
      <p:ext uri="{BB962C8B-B14F-4D97-AF65-F5344CB8AC3E}">
        <p14:creationId xmlns:p14="http://schemas.microsoft.com/office/powerpoint/2010/main" val="1624817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Dataset</a:t>
            </a:r>
            <a:br>
              <a:rPr lang="en-US" sz="3600" dirty="0">
                <a:latin typeface="Arial"/>
                <a:cs typeface="Arial"/>
              </a:rPr>
            </a:br>
            <a:br>
              <a:rPr lang="en-US" dirty="0">
                <a:latin typeface="Arial"/>
                <a:cs typeface="Arial"/>
              </a:rPr>
            </a:br>
            <a:r>
              <a:rPr lang="en-US" sz="1800" dirty="0">
                <a:latin typeface="Arial"/>
                <a:cs typeface="Arial"/>
              </a:rPr>
              <a:t>Open the telomere ALT dataset </a:t>
            </a:r>
            <a:r>
              <a:rPr lang="en-US" sz="1800" i="1" dirty="0">
                <a:latin typeface="Arial"/>
                <a:cs typeface="Arial"/>
              </a:rPr>
              <a:t>telomere.csv</a:t>
            </a:r>
            <a:r>
              <a:rPr lang="en-US" sz="1800" dirty="0">
                <a:latin typeface="Arial"/>
                <a:cs typeface="Arial"/>
              </a:rPr>
              <a:t>.</a:t>
            </a:r>
            <a:br>
              <a:rPr lang="en-US" sz="1800" dirty="0">
                <a:latin typeface="Arial"/>
                <a:cs typeface="Arial"/>
              </a:rPr>
            </a:br>
            <a:br>
              <a:rPr lang="en-US" sz="1800" dirty="0">
                <a:latin typeface="Arial"/>
                <a:cs typeface="Arial"/>
              </a:rPr>
            </a:br>
            <a:r>
              <a:rPr lang="en-US" sz="1800" dirty="0">
                <a:latin typeface="Arial"/>
                <a:cs typeface="Arial"/>
              </a:rPr>
              <a:t>What do the rows represent? </a:t>
            </a:r>
            <a:br>
              <a:rPr lang="en-US" sz="1800" dirty="0">
                <a:latin typeface="Arial"/>
                <a:cs typeface="Arial"/>
              </a:rPr>
            </a:br>
            <a:r>
              <a:rPr lang="en-US" sz="1800" dirty="0">
                <a:latin typeface="Arial"/>
                <a:cs typeface="Arial"/>
              </a:rPr>
              <a:t>What are the features?</a:t>
            </a:r>
            <a:br>
              <a:rPr lang="en-US" sz="1800" dirty="0">
                <a:latin typeface="Arial"/>
                <a:cs typeface="Arial"/>
              </a:rPr>
            </a:br>
            <a:r>
              <a:rPr lang="en-US" sz="1800" dirty="0">
                <a:latin typeface="Arial"/>
                <a:cs typeface="Arial"/>
              </a:rPr>
              <a:t>How many classes are there?</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chemeClr val="bg1"/>
                </a:solidFill>
                <a:latin typeface="Arial"/>
                <a:cs typeface="Arial"/>
              </a:rPr>
              <a:t>Practice #1</a:t>
            </a:r>
            <a:endParaRPr lang="en-US" sz="1800" dirty="0">
              <a:solidFill>
                <a:schemeClr val="bg1"/>
              </a:solidFill>
              <a:latin typeface="Arial"/>
              <a:cs typeface="Arial"/>
            </a:endParaRPr>
          </a:p>
        </p:txBody>
      </p:sp>
    </p:spTree>
    <p:extLst>
      <p:ext uri="{BB962C8B-B14F-4D97-AF65-F5344CB8AC3E}">
        <p14:creationId xmlns:p14="http://schemas.microsoft.com/office/powerpoint/2010/main" val="3503700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ML tasks</a:t>
            </a:r>
            <a:endParaRPr lang="en-US" sz="1800" dirty="0">
              <a:latin typeface="Arial"/>
              <a:cs typeface="Arial"/>
            </a:endParaRPr>
          </a:p>
        </p:txBody>
      </p:sp>
      <p:sp>
        <p:nvSpPr>
          <p:cNvPr id="8" name="TextBox 7"/>
          <p:cNvSpPr txBox="1"/>
          <p:nvPr/>
        </p:nvSpPr>
        <p:spPr>
          <a:xfrm>
            <a:off x="457199" y="950218"/>
            <a:ext cx="4001013" cy="338554"/>
          </a:xfrm>
          <a:prstGeom prst="rect">
            <a:avLst/>
          </a:prstGeom>
          <a:solidFill>
            <a:srgbClr val="D9D9D9"/>
          </a:solidFill>
        </p:spPr>
        <p:txBody>
          <a:bodyPr wrap="square" rtlCol="0">
            <a:spAutoFit/>
          </a:bodyPr>
          <a:lstStyle/>
          <a:p>
            <a:pPr algn="ctr"/>
            <a:r>
              <a:rPr lang="en-US" sz="1600" dirty="0">
                <a:latin typeface="Arial"/>
                <a:cs typeface="Arial"/>
              </a:rPr>
              <a:t>Supervised learning</a:t>
            </a:r>
          </a:p>
        </p:txBody>
      </p:sp>
      <p:sp>
        <p:nvSpPr>
          <p:cNvPr id="9" name="TextBox 8"/>
          <p:cNvSpPr txBox="1"/>
          <p:nvPr/>
        </p:nvSpPr>
        <p:spPr>
          <a:xfrm>
            <a:off x="4697998" y="950218"/>
            <a:ext cx="3988802" cy="338554"/>
          </a:xfrm>
          <a:prstGeom prst="rect">
            <a:avLst/>
          </a:prstGeom>
          <a:solidFill>
            <a:srgbClr val="D9D9D9"/>
          </a:solidFill>
        </p:spPr>
        <p:txBody>
          <a:bodyPr wrap="square" rtlCol="0">
            <a:spAutoFit/>
          </a:bodyPr>
          <a:lstStyle/>
          <a:p>
            <a:pPr algn="ctr"/>
            <a:r>
              <a:rPr lang="en-US" sz="1600" dirty="0">
                <a:latin typeface="Arial"/>
                <a:cs typeface="Arial"/>
              </a:rPr>
              <a:t>Unsupervised learning</a:t>
            </a:r>
          </a:p>
        </p:txBody>
      </p:sp>
      <p:pic>
        <p:nvPicPr>
          <p:cNvPr id="2" name="Picture 1"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246" y="1866831"/>
            <a:ext cx="2286000" cy="2164578"/>
          </a:xfrm>
          <a:prstGeom prst="rect">
            <a:avLst/>
          </a:prstGeom>
        </p:spPr>
      </p:pic>
      <p:pic>
        <p:nvPicPr>
          <p:cNvPr id="10" name="Picture 9"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364" y="4484544"/>
            <a:ext cx="2286000" cy="2219695"/>
          </a:xfrm>
          <a:prstGeom prst="rect">
            <a:avLst/>
          </a:prstGeom>
        </p:spPr>
      </p:pic>
      <p:pic>
        <p:nvPicPr>
          <p:cNvPr id="11" name="Picture 10"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362" y="1866831"/>
            <a:ext cx="2286000" cy="2164578"/>
          </a:xfrm>
          <a:prstGeom prst="rect">
            <a:avLst/>
          </a:prstGeom>
        </p:spPr>
      </p:pic>
      <p:pic>
        <p:nvPicPr>
          <p:cNvPr id="12" name="Picture 11"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201" y="4867255"/>
            <a:ext cx="3840479" cy="1495712"/>
          </a:xfrm>
          <a:prstGeom prst="rect">
            <a:avLst/>
          </a:prstGeom>
        </p:spPr>
      </p:pic>
      <p:sp>
        <p:nvSpPr>
          <p:cNvPr id="13" name="TextBox 12"/>
          <p:cNvSpPr txBox="1"/>
          <p:nvPr/>
        </p:nvSpPr>
        <p:spPr>
          <a:xfrm>
            <a:off x="1453243" y="4219875"/>
            <a:ext cx="1992086" cy="276999"/>
          </a:xfrm>
          <a:prstGeom prst="rect">
            <a:avLst/>
          </a:prstGeom>
          <a:solidFill>
            <a:schemeClr val="bg1">
              <a:lumMod val="75000"/>
              <a:alpha val="49000"/>
            </a:schemeClr>
          </a:solidFill>
        </p:spPr>
        <p:txBody>
          <a:bodyPr wrap="square" rtlCol="0">
            <a:spAutoFit/>
          </a:bodyPr>
          <a:lstStyle/>
          <a:p>
            <a:pPr algn="ctr"/>
            <a:r>
              <a:rPr lang="en-US" sz="1200" dirty="0">
                <a:latin typeface="Arial"/>
                <a:cs typeface="Arial"/>
              </a:rPr>
              <a:t>Regression</a:t>
            </a:r>
          </a:p>
        </p:txBody>
      </p:sp>
      <p:sp>
        <p:nvSpPr>
          <p:cNvPr id="14" name="TextBox 13"/>
          <p:cNvSpPr txBox="1"/>
          <p:nvPr/>
        </p:nvSpPr>
        <p:spPr>
          <a:xfrm>
            <a:off x="1453243" y="1589832"/>
            <a:ext cx="1992086" cy="276999"/>
          </a:xfrm>
          <a:prstGeom prst="rect">
            <a:avLst/>
          </a:prstGeom>
          <a:solidFill>
            <a:srgbClr val="D9D9D9"/>
          </a:solidFill>
        </p:spPr>
        <p:txBody>
          <a:bodyPr wrap="square" rtlCol="0">
            <a:spAutoFit/>
          </a:bodyPr>
          <a:lstStyle/>
          <a:p>
            <a:pPr algn="ctr"/>
            <a:r>
              <a:rPr lang="en-US" sz="1200" dirty="0">
                <a:latin typeface="Arial"/>
                <a:cs typeface="Arial"/>
              </a:rPr>
              <a:t>Classification</a:t>
            </a:r>
          </a:p>
        </p:txBody>
      </p:sp>
      <p:sp>
        <p:nvSpPr>
          <p:cNvPr id="15" name="TextBox 14"/>
          <p:cNvSpPr txBox="1"/>
          <p:nvPr/>
        </p:nvSpPr>
        <p:spPr>
          <a:xfrm>
            <a:off x="5696858" y="1589832"/>
            <a:ext cx="1992086" cy="276999"/>
          </a:xfrm>
          <a:prstGeom prst="rect">
            <a:avLst/>
          </a:prstGeom>
          <a:solidFill>
            <a:srgbClr val="D9D9D9"/>
          </a:solidFill>
        </p:spPr>
        <p:txBody>
          <a:bodyPr wrap="square" rtlCol="0">
            <a:spAutoFit/>
          </a:bodyPr>
          <a:lstStyle/>
          <a:p>
            <a:pPr algn="ctr"/>
            <a:r>
              <a:rPr lang="en-US" sz="1200" dirty="0">
                <a:latin typeface="Arial"/>
                <a:cs typeface="Arial"/>
              </a:rPr>
              <a:t>Clustering</a:t>
            </a:r>
          </a:p>
        </p:txBody>
      </p:sp>
      <p:sp>
        <p:nvSpPr>
          <p:cNvPr id="16" name="TextBox 15"/>
          <p:cNvSpPr txBox="1"/>
          <p:nvPr/>
        </p:nvSpPr>
        <p:spPr>
          <a:xfrm>
            <a:off x="5696858" y="4219875"/>
            <a:ext cx="1992086" cy="276999"/>
          </a:xfrm>
          <a:prstGeom prst="rect">
            <a:avLst/>
          </a:prstGeom>
          <a:solidFill>
            <a:srgbClr val="D9D9D9"/>
          </a:solidFill>
        </p:spPr>
        <p:txBody>
          <a:bodyPr wrap="square" rtlCol="0">
            <a:spAutoFit/>
          </a:bodyPr>
          <a:lstStyle/>
          <a:p>
            <a:pPr algn="ctr"/>
            <a:r>
              <a:rPr lang="en-US" sz="1200" dirty="0">
                <a:latin typeface="Arial"/>
                <a:cs typeface="Arial"/>
              </a:rPr>
              <a:t>Dimensionality reduction</a:t>
            </a:r>
          </a:p>
        </p:txBody>
      </p:sp>
      <p:sp>
        <p:nvSpPr>
          <p:cNvPr id="3" name="TextBox 2"/>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Figures from </a:t>
            </a:r>
          </a:p>
          <a:p>
            <a:r>
              <a:rPr lang="en-US" sz="800" dirty="0">
                <a:latin typeface="Arial"/>
                <a:cs typeface="Arial"/>
                <a:hlinkClick r:id="rId6"/>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271877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169" y="1619493"/>
            <a:ext cx="6832092" cy="3936492"/>
          </a:xfrm>
          <a:prstGeom prst="rect">
            <a:avLst/>
          </a:prstGeom>
        </p:spPr>
      </p:pic>
      <p:sp>
        <p:nvSpPr>
          <p:cNvPr id="6" name="TextBox 5"/>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
        <p:nvSpPr>
          <p:cNvPr id="7"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Models: </a:t>
            </a:r>
            <a:r>
              <a:rPr lang="en-US" sz="1800" dirty="0">
                <a:latin typeface="Arial"/>
                <a:cs typeface="Arial"/>
              </a:rPr>
              <a:t>Training and Inference</a:t>
            </a:r>
          </a:p>
        </p:txBody>
      </p:sp>
      <p:sp>
        <p:nvSpPr>
          <p:cNvPr id="2" name="TextBox 1"/>
          <p:cNvSpPr txBox="1"/>
          <p:nvPr/>
        </p:nvSpPr>
        <p:spPr>
          <a:xfrm>
            <a:off x="2231585" y="1144496"/>
            <a:ext cx="1425685" cy="369332"/>
          </a:xfrm>
          <a:prstGeom prst="rect">
            <a:avLst/>
          </a:prstGeom>
          <a:noFill/>
        </p:spPr>
        <p:txBody>
          <a:bodyPr wrap="square" rtlCol="0">
            <a:spAutoFit/>
          </a:bodyPr>
          <a:lstStyle/>
          <a:p>
            <a:r>
              <a:rPr lang="en-US" dirty="0">
                <a:solidFill>
                  <a:srgbClr val="FF0000"/>
                </a:solidFill>
                <a:latin typeface="Arial"/>
                <a:cs typeface="Arial"/>
              </a:rPr>
              <a:t>Training</a:t>
            </a:r>
          </a:p>
        </p:txBody>
      </p:sp>
      <p:sp>
        <p:nvSpPr>
          <p:cNvPr id="10" name="Rectangle 9"/>
          <p:cNvSpPr/>
          <p:nvPr/>
        </p:nvSpPr>
        <p:spPr>
          <a:xfrm>
            <a:off x="1148739" y="4824645"/>
            <a:ext cx="6907320" cy="834196"/>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1" name="TextBox 10"/>
          <p:cNvSpPr txBox="1"/>
          <p:nvPr/>
        </p:nvSpPr>
        <p:spPr>
          <a:xfrm>
            <a:off x="1148738" y="4462311"/>
            <a:ext cx="1425685" cy="369332"/>
          </a:xfrm>
          <a:prstGeom prst="rect">
            <a:avLst/>
          </a:prstGeom>
          <a:noFill/>
        </p:spPr>
        <p:txBody>
          <a:bodyPr wrap="square" rtlCol="0">
            <a:spAutoFit/>
          </a:bodyPr>
          <a:lstStyle/>
          <a:p>
            <a:r>
              <a:rPr lang="en-US" dirty="0">
                <a:solidFill>
                  <a:srgbClr val="0000FF"/>
                </a:solidFill>
                <a:latin typeface="Arial"/>
                <a:cs typeface="Arial"/>
              </a:rPr>
              <a:t>Inference</a:t>
            </a:r>
          </a:p>
        </p:txBody>
      </p:sp>
      <p:sp>
        <p:nvSpPr>
          <p:cNvPr id="27" name="Trapezoid 26">
            <a:extLst>
              <a:ext uri="{FF2B5EF4-FFF2-40B4-BE49-F238E27FC236}">
                <a16:creationId xmlns:a16="http://schemas.microsoft.com/office/drawing/2014/main" id="{93FAE88B-16D2-4EDA-BE41-3C31DDD07AE7}"/>
              </a:ext>
            </a:extLst>
          </p:cNvPr>
          <p:cNvSpPr/>
          <p:nvPr/>
        </p:nvSpPr>
        <p:spPr>
          <a:xfrm rot="10800000">
            <a:off x="2301139" y="1513828"/>
            <a:ext cx="4426666" cy="4093685"/>
          </a:xfrm>
          <a:prstGeom prst="trapezoid">
            <a:avLst>
              <a:gd name="adj" fmla="val 24559"/>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668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ML workflow</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852" y="1217619"/>
            <a:ext cx="7315200" cy="5269919"/>
          </a:xfrm>
          <a:prstGeom prst="rect">
            <a:avLst/>
          </a:prstGeom>
        </p:spPr>
      </p:pic>
      <p:sp>
        <p:nvSpPr>
          <p:cNvPr id="6" name="TextBox 5"/>
          <p:cNvSpPr txBox="1"/>
          <p:nvPr/>
        </p:nvSpPr>
        <p:spPr>
          <a:xfrm>
            <a:off x="457200" y="6362395"/>
            <a:ext cx="3228450"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322748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Get your hands dirty!</a:t>
            </a:r>
            <a:br>
              <a:rPr lang="en-US" sz="3600" dirty="0">
                <a:latin typeface="Arial"/>
                <a:cs typeface="Arial"/>
              </a:rPr>
            </a:br>
            <a:br>
              <a:rPr lang="en-US" sz="3600" dirty="0">
                <a:latin typeface="Arial"/>
                <a:cs typeface="Arial"/>
              </a:rPr>
            </a:br>
            <a:r>
              <a:rPr lang="en-US" sz="1800" dirty="0">
                <a:latin typeface="Arial"/>
                <a:cs typeface="Arial"/>
              </a:rPr>
              <a:t>Load </a:t>
            </a:r>
            <a:r>
              <a:rPr lang="en-US" sz="1800" i="1" dirty="0">
                <a:latin typeface="Arial"/>
                <a:cs typeface="Arial"/>
              </a:rPr>
              <a:t>prostate.csv</a:t>
            </a:r>
            <a:r>
              <a:rPr lang="en-US" sz="1800" dirty="0">
                <a:latin typeface="Arial"/>
                <a:cs typeface="Arial"/>
              </a:rPr>
              <a:t>.</a:t>
            </a:r>
            <a:br>
              <a:rPr lang="en-US" sz="1800" dirty="0">
                <a:latin typeface="Arial"/>
                <a:cs typeface="Arial"/>
              </a:rPr>
            </a:br>
            <a:br>
              <a:rPr lang="en-US" sz="1800" dirty="0">
                <a:latin typeface="Arial"/>
                <a:cs typeface="Arial"/>
              </a:rPr>
            </a:br>
            <a:r>
              <a:rPr lang="en-US" sz="1800" dirty="0">
                <a:latin typeface="Arial"/>
                <a:cs typeface="Arial"/>
              </a:rPr>
              <a:t>Train some classifiers of your choice.</a:t>
            </a:r>
            <a:br>
              <a:rPr lang="en-US" sz="1800" dirty="0">
                <a:latin typeface="Arial"/>
                <a:cs typeface="Arial"/>
              </a:rPr>
            </a:br>
            <a:r>
              <a:rPr lang="en-US" sz="1800" dirty="0">
                <a:latin typeface="Arial"/>
                <a:cs typeface="Arial"/>
              </a:rPr>
              <a:t>Predict labels for new data.</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#2</a:t>
            </a:r>
            <a:endParaRPr lang="en-US" sz="1800" dirty="0">
              <a:solidFill>
                <a:srgbClr val="FFFFFF"/>
              </a:solidFill>
              <a:latin typeface="Arial"/>
              <a:cs typeface="Arial"/>
            </a:endParaRPr>
          </a:p>
        </p:txBody>
      </p:sp>
    </p:spTree>
    <p:extLst>
      <p:ext uri="{BB962C8B-B14F-4D97-AF65-F5344CB8AC3E}">
        <p14:creationId xmlns:p14="http://schemas.microsoft.com/office/powerpoint/2010/main" val="17132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1: Preprocessing</a:t>
            </a:r>
            <a:endParaRPr lang="en-US" sz="1800" dirty="0">
              <a:latin typeface="Arial"/>
              <a:cs typeface="Arial"/>
            </a:endParaRPr>
          </a:p>
        </p:txBody>
      </p:sp>
      <p:sp>
        <p:nvSpPr>
          <p:cNvPr id="6" name="TextBox 5"/>
          <p:cNvSpPr txBox="1"/>
          <p:nvPr/>
        </p:nvSpPr>
        <p:spPr>
          <a:xfrm>
            <a:off x="457200" y="6362395"/>
            <a:ext cx="3228450"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2" name="Picture 1">
            <a:extLst>
              <a:ext uri="{FF2B5EF4-FFF2-40B4-BE49-F238E27FC236}">
                <a16:creationId xmlns:a16="http://schemas.microsoft.com/office/drawing/2014/main" id="{9A2D59FE-037F-4752-821E-DC331BF5F6E1}"/>
              </a:ext>
            </a:extLst>
          </p:cNvPr>
          <p:cNvPicPr>
            <a:picLocks noChangeAspect="1"/>
          </p:cNvPicPr>
          <p:nvPr/>
        </p:nvPicPr>
        <p:blipFill>
          <a:blip r:embed="rId3"/>
          <a:stretch>
            <a:fillRect/>
          </a:stretch>
        </p:blipFill>
        <p:spPr>
          <a:xfrm>
            <a:off x="647952" y="2071733"/>
            <a:ext cx="8096376" cy="2825846"/>
          </a:xfrm>
          <a:prstGeom prst="rect">
            <a:avLst/>
          </a:prstGeom>
        </p:spPr>
      </p:pic>
      <p:sp>
        <p:nvSpPr>
          <p:cNvPr id="3" name="Rectangle 2">
            <a:extLst>
              <a:ext uri="{FF2B5EF4-FFF2-40B4-BE49-F238E27FC236}">
                <a16:creationId xmlns:a16="http://schemas.microsoft.com/office/drawing/2014/main" id="{A26F1CC4-6453-46B1-A12F-44EAFCC11144}"/>
              </a:ext>
            </a:extLst>
          </p:cNvPr>
          <p:cNvSpPr/>
          <p:nvPr/>
        </p:nvSpPr>
        <p:spPr>
          <a:xfrm>
            <a:off x="3324540" y="2004413"/>
            <a:ext cx="5492456"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017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a:latin typeface="Arial"/>
                <a:cs typeface="Arial"/>
              </a:rPr>
              <a:t>Before training a classifier, raw data needs to be</a:t>
            </a:r>
          </a:p>
          <a:p>
            <a:pPr lvl="1"/>
            <a:r>
              <a:rPr lang="en-US" sz="1800" dirty="0">
                <a:latin typeface="Arial"/>
                <a:cs typeface="Arial"/>
              </a:rPr>
              <a:t>Transformed </a:t>
            </a:r>
            <a:r>
              <a:rPr lang="en-US" sz="1200" i="1" dirty="0">
                <a:latin typeface="Arial"/>
                <a:cs typeface="Arial"/>
              </a:rPr>
              <a:t>(images, sequences, text, spectra)</a:t>
            </a:r>
          </a:p>
          <a:p>
            <a:pPr lvl="1"/>
            <a:r>
              <a:rPr lang="en-US" sz="1800" dirty="0">
                <a:latin typeface="Arial"/>
                <a:cs typeface="Arial"/>
              </a:rPr>
              <a:t>Cleaned </a:t>
            </a:r>
            <a:r>
              <a:rPr lang="en-US" sz="1200" i="1" dirty="0">
                <a:latin typeface="Arial"/>
                <a:cs typeface="Arial"/>
              </a:rPr>
              <a:t>(missing values, typos, inconsistency)</a:t>
            </a:r>
          </a:p>
          <a:p>
            <a:pPr lvl="1"/>
            <a:r>
              <a:rPr lang="en-US" sz="1800" dirty="0">
                <a:latin typeface="Arial"/>
                <a:cs typeface="Arial"/>
              </a:rPr>
              <a:t>Combined </a:t>
            </a:r>
            <a:r>
              <a:rPr lang="en-US" sz="1200" i="1" dirty="0">
                <a:latin typeface="Arial"/>
                <a:cs typeface="Arial"/>
              </a:rPr>
              <a:t>(data from different sources/modalities)</a:t>
            </a:r>
          </a:p>
          <a:p>
            <a:pPr lvl="1"/>
            <a:r>
              <a:rPr lang="en-US" sz="1800" dirty="0">
                <a:solidFill>
                  <a:srgbClr val="FF0000"/>
                </a:solidFill>
                <a:latin typeface="Arial"/>
                <a:cs typeface="Arial"/>
              </a:rPr>
              <a:t>Normalized</a:t>
            </a:r>
            <a:r>
              <a:rPr lang="en-US" sz="1800" dirty="0">
                <a:latin typeface="Arial"/>
                <a:cs typeface="Arial"/>
              </a:rPr>
              <a:t> </a:t>
            </a:r>
            <a:r>
              <a:rPr lang="en-US" sz="1200" i="1" dirty="0">
                <a:latin typeface="Arial"/>
                <a:cs typeface="Arial"/>
              </a:rPr>
              <a:t>(batch effect, features in different scales)</a:t>
            </a:r>
          </a:p>
          <a:p>
            <a:pPr lvl="1"/>
            <a:r>
              <a:rPr lang="en-US" sz="1800" dirty="0">
                <a:solidFill>
                  <a:srgbClr val="FF0000"/>
                </a:solidFill>
                <a:latin typeface="Arial"/>
                <a:cs typeface="Arial"/>
              </a:rPr>
              <a:t>Encoded</a:t>
            </a:r>
            <a:r>
              <a:rPr lang="en-US" sz="1800" dirty="0">
                <a:solidFill>
                  <a:srgbClr val="000000"/>
                </a:solidFill>
                <a:latin typeface="Arial"/>
                <a:cs typeface="Arial"/>
              </a:rPr>
              <a:t> </a:t>
            </a:r>
            <a:r>
              <a:rPr lang="en-US" sz="1200" i="1" dirty="0">
                <a:solidFill>
                  <a:srgbClr val="000000"/>
                </a:solidFill>
                <a:latin typeface="Arial"/>
                <a:cs typeface="Arial"/>
              </a:rPr>
              <a:t>(categorical features)</a:t>
            </a:r>
          </a:p>
          <a:p>
            <a:pPr lvl="1"/>
            <a:endParaRPr lang="en-US" sz="1800" dirty="0">
              <a:latin typeface="Arial"/>
              <a:cs typeface="Arial"/>
            </a:endParaRPr>
          </a:p>
          <a:p>
            <a:r>
              <a:rPr lang="en-US" sz="2200" dirty="0">
                <a:latin typeface="Arial"/>
                <a:cs typeface="Arial"/>
              </a:rPr>
              <a:t>Feature engineering</a:t>
            </a:r>
          </a:p>
          <a:p>
            <a:r>
              <a:rPr lang="en-US" sz="2200" dirty="0">
                <a:latin typeface="Arial"/>
                <a:cs typeface="Arial"/>
              </a:rPr>
              <a:t>Feature selection</a:t>
            </a:r>
          </a:p>
        </p:txBody>
      </p:sp>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1: Preprocessing</a:t>
            </a:r>
            <a:endParaRPr lang="en-US" sz="1800" dirty="0">
              <a:latin typeface="Arial"/>
              <a:cs typeface="Arial"/>
            </a:endParaRPr>
          </a:p>
        </p:txBody>
      </p:sp>
    </p:spTree>
    <p:extLst>
      <p:ext uri="{BB962C8B-B14F-4D97-AF65-F5344CB8AC3E}">
        <p14:creationId xmlns:p14="http://schemas.microsoft.com/office/powerpoint/2010/main" val="1721230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Data normalization</a:t>
            </a:r>
            <a:endParaRPr lang="en-US" sz="1800" dirty="0">
              <a:latin typeface="Arial"/>
              <a:cs typeface="Arial"/>
            </a:endParaRPr>
          </a:p>
        </p:txBody>
      </p:sp>
      <p:sp>
        <p:nvSpPr>
          <p:cNvPr id="6" name="TextBox 5"/>
          <p:cNvSpPr txBox="1"/>
          <p:nvPr/>
        </p:nvSpPr>
        <p:spPr>
          <a:xfrm>
            <a:off x="4511498" y="6324822"/>
            <a:ext cx="4175301" cy="584775"/>
          </a:xfrm>
          <a:prstGeom prst="rect">
            <a:avLst/>
          </a:prstGeom>
          <a:noFill/>
        </p:spPr>
        <p:txBody>
          <a:bodyPr wrap="square" rtlCol="0">
            <a:spAutoFit/>
          </a:bodyPr>
          <a:lstStyle/>
          <a:p>
            <a:r>
              <a:rPr lang="en-US" sz="800" dirty="0">
                <a:latin typeface="Arial"/>
                <a:cs typeface="Arial"/>
              </a:rPr>
              <a:t>Su Bin Lim, </a:t>
            </a:r>
            <a:r>
              <a:rPr lang="en-US" sz="800" dirty="0" err="1">
                <a:latin typeface="Arial"/>
                <a:cs typeface="Arial"/>
              </a:rPr>
              <a:t>Swee</a:t>
            </a:r>
            <a:r>
              <a:rPr lang="en-US" sz="800" dirty="0">
                <a:latin typeface="Arial"/>
                <a:cs typeface="Arial"/>
              </a:rPr>
              <a:t> Jin Tan, Wan-</a:t>
            </a:r>
            <a:r>
              <a:rPr lang="en-US" sz="800" dirty="0" err="1">
                <a:latin typeface="Arial"/>
                <a:cs typeface="Arial"/>
              </a:rPr>
              <a:t>Teck</a:t>
            </a:r>
            <a:r>
              <a:rPr lang="en-US" sz="800" dirty="0">
                <a:latin typeface="Arial"/>
                <a:cs typeface="Arial"/>
              </a:rPr>
              <a:t> Lim, </a:t>
            </a:r>
            <a:r>
              <a:rPr lang="en-US" sz="800" dirty="0" err="1">
                <a:latin typeface="Arial"/>
                <a:cs typeface="Arial"/>
              </a:rPr>
              <a:t>Chwee</a:t>
            </a:r>
            <a:r>
              <a:rPr lang="en-US" sz="800" dirty="0">
                <a:latin typeface="Arial"/>
                <a:cs typeface="Arial"/>
              </a:rPr>
              <a:t> </a:t>
            </a:r>
            <a:r>
              <a:rPr lang="en-US" sz="800" dirty="0" err="1">
                <a:latin typeface="Arial"/>
                <a:cs typeface="Arial"/>
              </a:rPr>
              <a:t>Teck</a:t>
            </a:r>
            <a:r>
              <a:rPr lang="en-US" sz="800" dirty="0">
                <a:latin typeface="Arial"/>
                <a:cs typeface="Arial"/>
              </a:rPr>
              <a:t> Lim. </a:t>
            </a:r>
          </a:p>
          <a:p>
            <a:r>
              <a:rPr lang="en-US" sz="800" b="1" dirty="0">
                <a:latin typeface="Arial"/>
                <a:cs typeface="Arial"/>
              </a:rPr>
              <a:t>Compendiums of Cancer </a:t>
            </a:r>
            <a:r>
              <a:rPr lang="en-US" sz="800" b="1" dirty="0" err="1">
                <a:latin typeface="Arial"/>
                <a:cs typeface="Arial"/>
              </a:rPr>
              <a:t>Transcriptome</a:t>
            </a:r>
            <a:r>
              <a:rPr lang="en-US" sz="800" b="1" dirty="0">
                <a:latin typeface="Arial"/>
                <a:cs typeface="Arial"/>
              </a:rPr>
              <a:t> for Machine Learning Applications</a:t>
            </a:r>
          </a:p>
          <a:p>
            <a:r>
              <a:rPr lang="en-US" sz="800" dirty="0" err="1">
                <a:latin typeface="Arial"/>
                <a:cs typeface="Arial"/>
              </a:rPr>
              <a:t>bioRxiv</a:t>
            </a:r>
            <a:r>
              <a:rPr lang="en-US" sz="800" dirty="0">
                <a:latin typeface="Arial"/>
                <a:cs typeface="Arial"/>
              </a:rPr>
              <a:t> 353698 [Preprint]. June 22, 2018  Available from: https://</a:t>
            </a:r>
            <a:r>
              <a:rPr lang="en-US" sz="800" dirty="0" err="1">
                <a:latin typeface="Arial"/>
                <a:cs typeface="Arial"/>
              </a:rPr>
              <a:t>doi.org</a:t>
            </a:r>
            <a:r>
              <a:rPr lang="en-US" sz="800" dirty="0">
                <a:latin typeface="Arial"/>
                <a:cs typeface="Arial"/>
              </a:rPr>
              <a:t>/10.1101/353698</a:t>
            </a:r>
          </a:p>
        </p:txBody>
      </p:sp>
      <p:pic>
        <p:nvPicPr>
          <p:cNvPr id="3" name="Picture 2">
            <a:extLst>
              <a:ext uri="{FF2B5EF4-FFF2-40B4-BE49-F238E27FC236}">
                <a16:creationId xmlns:a16="http://schemas.microsoft.com/office/drawing/2014/main" id="{38AD3493-490B-4AC4-B8D5-F398B70E1F67}"/>
              </a:ext>
            </a:extLst>
          </p:cNvPr>
          <p:cNvPicPr>
            <a:picLocks noChangeAspect="1"/>
          </p:cNvPicPr>
          <p:nvPr/>
        </p:nvPicPr>
        <p:blipFill>
          <a:blip r:embed="rId2"/>
          <a:stretch>
            <a:fillRect/>
          </a:stretch>
        </p:blipFill>
        <p:spPr>
          <a:xfrm>
            <a:off x="568860" y="2371816"/>
            <a:ext cx="7648630" cy="2472145"/>
          </a:xfrm>
          <a:prstGeom prst="rect">
            <a:avLst/>
          </a:prstGeom>
        </p:spPr>
      </p:pic>
      <p:sp>
        <p:nvSpPr>
          <p:cNvPr id="10" name="TextBox 9">
            <a:extLst>
              <a:ext uri="{FF2B5EF4-FFF2-40B4-BE49-F238E27FC236}">
                <a16:creationId xmlns:a16="http://schemas.microsoft.com/office/drawing/2014/main" id="{2C5D2388-1FD4-480D-B2C0-341C92A5A9EE}"/>
              </a:ext>
            </a:extLst>
          </p:cNvPr>
          <p:cNvSpPr txBox="1"/>
          <p:nvPr/>
        </p:nvSpPr>
        <p:spPr>
          <a:xfrm>
            <a:off x="1693788" y="4843961"/>
            <a:ext cx="564596" cy="338554"/>
          </a:xfrm>
          <a:prstGeom prst="rect">
            <a:avLst/>
          </a:prstGeom>
          <a:noFill/>
        </p:spPr>
        <p:txBody>
          <a:bodyPr wrap="square" rtlCol="0">
            <a:spAutoFit/>
          </a:bodyPr>
          <a:lstStyle/>
          <a:p>
            <a:r>
              <a:rPr lang="en-US" sz="1600" dirty="0"/>
              <a:t>PC1</a:t>
            </a:r>
          </a:p>
        </p:txBody>
      </p:sp>
      <p:sp>
        <p:nvSpPr>
          <p:cNvPr id="11" name="TextBox 10">
            <a:extLst>
              <a:ext uri="{FF2B5EF4-FFF2-40B4-BE49-F238E27FC236}">
                <a16:creationId xmlns:a16="http://schemas.microsoft.com/office/drawing/2014/main" id="{8177693B-9F3D-4FC0-BAED-80FD0F6F28E6}"/>
              </a:ext>
            </a:extLst>
          </p:cNvPr>
          <p:cNvSpPr txBox="1"/>
          <p:nvPr/>
        </p:nvSpPr>
        <p:spPr>
          <a:xfrm rot="16200000">
            <a:off x="174902" y="3259723"/>
            <a:ext cx="564596" cy="338554"/>
          </a:xfrm>
          <a:prstGeom prst="rect">
            <a:avLst/>
          </a:prstGeom>
          <a:noFill/>
        </p:spPr>
        <p:txBody>
          <a:bodyPr wrap="square" rtlCol="0">
            <a:spAutoFit/>
          </a:bodyPr>
          <a:lstStyle/>
          <a:p>
            <a:r>
              <a:rPr lang="en-US" sz="1600" dirty="0"/>
              <a:t>PC2</a:t>
            </a:r>
          </a:p>
        </p:txBody>
      </p:sp>
      <p:sp>
        <p:nvSpPr>
          <p:cNvPr id="12" name="TextBox 11">
            <a:extLst>
              <a:ext uri="{FF2B5EF4-FFF2-40B4-BE49-F238E27FC236}">
                <a16:creationId xmlns:a16="http://schemas.microsoft.com/office/drawing/2014/main" id="{D53698CD-E62C-4C56-A00B-93C3C9D77960}"/>
              </a:ext>
            </a:extLst>
          </p:cNvPr>
          <p:cNvSpPr txBox="1"/>
          <p:nvPr/>
        </p:nvSpPr>
        <p:spPr>
          <a:xfrm>
            <a:off x="1093627" y="2022964"/>
            <a:ext cx="2166330" cy="338554"/>
          </a:xfrm>
          <a:prstGeom prst="rect">
            <a:avLst/>
          </a:prstGeom>
          <a:noFill/>
        </p:spPr>
        <p:txBody>
          <a:bodyPr wrap="square" rtlCol="0">
            <a:spAutoFit/>
          </a:bodyPr>
          <a:lstStyle/>
          <a:p>
            <a:r>
              <a:rPr lang="en-US" sz="1600" dirty="0"/>
              <a:t>Colored by Dataset</a:t>
            </a:r>
          </a:p>
        </p:txBody>
      </p:sp>
      <p:sp>
        <p:nvSpPr>
          <p:cNvPr id="13" name="TextBox 12">
            <a:extLst>
              <a:ext uri="{FF2B5EF4-FFF2-40B4-BE49-F238E27FC236}">
                <a16:creationId xmlns:a16="http://schemas.microsoft.com/office/drawing/2014/main" id="{5B31CFA2-FB74-4DB9-90D0-3C92D46D5F30}"/>
              </a:ext>
            </a:extLst>
          </p:cNvPr>
          <p:cNvSpPr txBox="1"/>
          <p:nvPr/>
        </p:nvSpPr>
        <p:spPr>
          <a:xfrm>
            <a:off x="3652347" y="2022964"/>
            <a:ext cx="2166330" cy="338554"/>
          </a:xfrm>
          <a:prstGeom prst="rect">
            <a:avLst/>
          </a:prstGeom>
          <a:noFill/>
        </p:spPr>
        <p:txBody>
          <a:bodyPr wrap="square" rtlCol="0">
            <a:spAutoFit/>
          </a:bodyPr>
          <a:lstStyle/>
          <a:p>
            <a:r>
              <a:rPr lang="en-US" sz="1600" dirty="0"/>
              <a:t>Colored by Dataset</a:t>
            </a:r>
          </a:p>
        </p:txBody>
      </p:sp>
      <p:sp>
        <p:nvSpPr>
          <p:cNvPr id="14" name="TextBox 13">
            <a:extLst>
              <a:ext uri="{FF2B5EF4-FFF2-40B4-BE49-F238E27FC236}">
                <a16:creationId xmlns:a16="http://schemas.microsoft.com/office/drawing/2014/main" id="{2E28FD9B-DCF4-43F2-903C-6E48927460A2}"/>
              </a:ext>
            </a:extLst>
          </p:cNvPr>
          <p:cNvSpPr txBox="1"/>
          <p:nvPr/>
        </p:nvSpPr>
        <p:spPr>
          <a:xfrm>
            <a:off x="5951054" y="2022964"/>
            <a:ext cx="2756463" cy="338554"/>
          </a:xfrm>
          <a:prstGeom prst="rect">
            <a:avLst/>
          </a:prstGeom>
          <a:noFill/>
        </p:spPr>
        <p:txBody>
          <a:bodyPr wrap="square" rtlCol="0">
            <a:spAutoFit/>
          </a:bodyPr>
          <a:lstStyle/>
          <a:p>
            <a:r>
              <a:rPr lang="en-US" sz="1600" dirty="0"/>
              <a:t>Colored by Disease Status</a:t>
            </a:r>
          </a:p>
        </p:txBody>
      </p:sp>
      <p:sp>
        <p:nvSpPr>
          <p:cNvPr id="15" name="Rectangle 14">
            <a:extLst>
              <a:ext uri="{FF2B5EF4-FFF2-40B4-BE49-F238E27FC236}">
                <a16:creationId xmlns:a16="http://schemas.microsoft.com/office/drawing/2014/main" id="{5298FED2-6C03-4847-8384-24B12863C034}"/>
              </a:ext>
            </a:extLst>
          </p:cNvPr>
          <p:cNvSpPr/>
          <p:nvPr/>
        </p:nvSpPr>
        <p:spPr>
          <a:xfrm>
            <a:off x="3217992" y="1601514"/>
            <a:ext cx="2468244" cy="42785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6126DD4-38C9-4049-A07E-86EC407FED76}"/>
              </a:ext>
            </a:extLst>
          </p:cNvPr>
          <p:cNvSpPr txBox="1"/>
          <p:nvPr/>
        </p:nvSpPr>
        <p:spPr>
          <a:xfrm>
            <a:off x="4342685" y="1288473"/>
            <a:ext cx="2700012" cy="338554"/>
          </a:xfrm>
          <a:prstGeom prst="rect">
            <a:avLst/>
          </a:prstGeom>
          <a:noFill/>
        </p:spPr>
        <p:txBody>
          <a:bodyPr wrap="square" rtlCol="0">
            <a:spAutoFit/>
          </a:bodyPr>
          <a:lstStyle/>
          <a:p>
            <a:pPr algn="ctr"/>
            <a:r>
              <a:rPr lang="en-US" sz="1600" dirty="0"/>
              <a:t>After Processing by </a:t>
            </a:r>
            <a:r>
              <a:rPr lang="en-US" sz="1600" dirty="0" err="1"/>
              <a:t>ComBat</a:t>
            </a:r>
            <a:endParaRPr lang="en-US" sz="1600" dirty="0"/>
          </a:p>
        </p:txBody>
      </p:sp>
      <p:sp>
        <p:nvSpPr>
          <p:cNvPr id="16" name="Rectangle 15">
            <a:extLst>
              <a:ext uri="{FF2B5EF4-FFF2-40B4-BE49-F238E27FC236}">
                <a16:creationId xmlns:a16="http://schemas.microsoft.com/office/drawing/2014/main" id="{A2D77D65-3E31-4E92-8F61-E846BDA92A8A}"/>
              </a:ext>
            </a:extLst>
          </p:cNvPr>
          <p:cNvSpPr/>
          <p:nvPr/>
        </p:nvSpPr>
        <p:spPr>
          <a:xfrm>
            <a:off x="5686235" y="1593000"/>
            <a:ext cx="2591515" cy="42785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9041B0-AD8E-40D2-97E5-BBA31799AECB}"/>
              </a:ext>
            </a:extLst>
          </p:cNvPr>
          <p:cNvSpPr txBox="1"/>
          <p:nvPr/>
        </p:nvSpPr>
        <p:spPr>
          <a:xfrm>
            <a:off x="826786" y="1288473"/>
            <a:ext cx="2700012" cy="338554"/>
          </a:xfrm>
          <a:prstGeom prst="rect">
            <a:avLst/>
          </a:prstGeom>
          <a:noFill/>
        </p:spPr>
        <p:txBody>
          <a:bodyPr wrap="square" rtlCol="0">
            <a:spAutoFit/>
          </a:bodyPr>
          <a:lstStyle/>
          <a:p>
            <a:pPr algn="ctr"/>
            <a:r>
              <a:rPr lang="en-US" sz="1600" dirty="0"/>
              <a:t>Raw Data</a:t>
            </a:r>
          </a:p>
        </p:txBody>
      </p:sp>
      <p:sp>
        <p:nvSpPr>
          <p:cNvPr id="19" name="Rectangle 18">
            <a:extLst>
              <a:ext uri="{FF2B5EF4-FFF2-40B4-BE49-F238E27FC236}">
                <a16:creationId xmlns:a16="http://schemas.microsoft.com/office/drawing/2014/main" id="{241D017C-6E88-4FF6-98BC-05387F5F4E4D}"/>
              </a:ext>
            </a:extLst>
          </p:cNvPr>
          <p:cNvSpPr/>
          <p:nvPr/>
        </p:nvSpPr>
        <p:spPr>
          <a:xfrm>
            <a:off x="4284792" y="866956"/>
            <a:ext cx="2860850" cy="7955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436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Data encoding</a:t>
            </a:r>
            <a:endParaRPr lang="en-US" sz="1800" dirty="0">
              <a:latin typeface="Arial"/>
              <a:cs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1537931651"/>
              </p:ext>
            </p:extLst>
          </p:nvPr>
        </p:nvGraphicFramePr>
        <p:xfrm>
          <a:off x="1799311" y="1397000"/>
          <a:ext cx="6096000" cy="2225040"/>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sz="1400" dirty="0">
                          <a:latin typeface="Arial"/>
                          <a:cs typeface="Arial"/>
                        </a:rPr>
                        <a:t>shape</a:t>
                      </a:r>
                    </a:p>
                  </a:txBody>
                  <a:tcPr/>
                </a:tc>
                <a:tc>
                  <a:txBody>
                    <a:bodyPr/>
                    <a:lstStyle/>
                    <a:p>
                      <a:pPr algn="ctr"/>
                      <a:r>
                        <a:rPr lang="en-US" sz="1400" dirty="0">
                          <a:latin typeface="Arial"/>
                          <a:cs typeface="Arial"/>
                        </a:rPr>
                        <a:t>size</a:t>
                      </a:r>
                    </a:p>
                  </a:txBody>
                  <a:tcPr/>
                </a:tc>
                <a:tc>
                  <a:txBody>
                    <a:bodyPr/>
                    <a:lstStyle/>
                    <a:p>
                      <a:pPr algn="ctr"/>
                      <a:r>
                        <a:rPr lang="en-US" sz="1400" dirty="0">
                          <a:latin typeface="Arial"/>
                          <a:cs typeface="Arial"/>
                        </a:rPr>
                        <a:t>extravasation</a:t>
                      </a:r>
                    </a:p>
                  </a:txBody>
                  <a:tcPr/>
                </a:tc>
                <a:tc>
                  <a:txBody>
                    <a:bodyPr/>
                    <a:lstStyle/>
                    <a:p>
                      <a:pPr algn="ctr"/>
                      <a:r>
                        <a:rPr lang="en-US" sz="1400" dirty="0">
                          <a:latin typeface="Arial"/>
                          <a:cs typeface="Arial"/>
                        </a:rPr>
                        <a:t>class</a:t>
                      </a:r>
                    </a:p>
                  </a:txBody>
                  <a:tcPr>
                    <a:solidFill>
                      <a:srgbClr val="FF6600"/>
                    </a:solidFill>
                  </a:tcPr>
                </a:tc>
                <a:extLst>
                  <a:ext uri="{0D108BD9-81ED-4DB2-BD59-A6C34878D82A}">
                    <a16:rowId xmlns:a16="http://schemas.microsoft.com/office/drawing/2014/main" val="10000"/>
                  </a:ext>
                </a:extLst>
              </a:tr>
              <a:tr h="370840">
                <a:tc>
                  <a:txBody>
                    <a:bodyPr/>
                    <a:lstStyle/>
                    <a:p>
                      <a:pPr algn="ctr"/>
                      <a:r>
                        <a:rPr lang="en-US" sz="1400" dirty="0">
                          <a:latin typeface="Arial"/>
                          <a:cs typeface="Arial"/>
                        </a:rPr>
                        <a:t>bean</a:t>
                      </a:r>
                    </a:p>
                  </a:txBody>
                  <a:tcPr/>
                </a:tc>
                <a:tc>
                  <a:txBody>
                    <a:bodyPr/>
                    <a:lstStyle/>
                    <a:p>
                      <a:pPr algn="ctr"/>
                      <a:r>
                        <a:rPr lang="en-US" sz="1400" dirty="0">
                          <a:latin typeface="Arial"/>
                          <a:cs typeface="Arial"/>
                        </a:rPr>
                        <a:t>small</a:t>
                      </a:r>
                    </a:p>
                  </a:txBody>
                  <a:tcPr/>
                </a:tc>
                <a:tc>
                  <a:txBody>
                    <a:bodyPr/>
                    <a:lstStyle/>
                    <a:p>
                      <a:pPr algn="ctr"/>
                      <a:r>
                        <a:rPr lang="en-US" sz="1400" dirty="0">
                          <a:latin typeface="Arial"/>
                          <a:cs typeface="Arial"/>
                        </a:rPr>
                        <a:t>yes</a:t>
                      </a:r>
                    </a:p>
                  </a:txBody>
                  <a:tcPr/>
                </a:tc>
                <a:tc>
                  <a:txBody>
                    <a:bodyPr/>
                    <a:lstStyle/>
                    <a:p>
                      <a:pPr algn="ctr"/>
                      <a:r>
                        <a:rPr lang="en-US" sz="1400" dirty="0">
                          <a:latin typeface="Arial"/>
                          <a:cs typeface="Arial"/>
                        </a:rPr>
                        <a:t>cancer</a:t>
                      </a:r>
                    </a:p>
                  </a:txBody>
                  <a:tcPr>
                    <a:solidFill>
                      <a:srgbClr val="FF6600">
                        <a:alpha val="50000"/>
                      </a:srgbClr>
                    </a:solidFill>
                  </a:tcPr>
                </a:tc>
                <a:extLst>
                  <a:ext uri="{0D108BD9-81ED-4DB2-BD59-A6C34878D82A}">
                    <a16:rowId xmlns:a16="http://schemas.microsoft.com/office/drawing/2014/main" val="10001"/>
                  </a:ext>
                </a:extLst>
              </a:tr>
              <a:tr h="370840">
                <a:tc>
                  <a:txBody>
                    <a:bodyPr/>
                    <a:lstStyle/>
                    <a:p>
                      <a:pPr algn="ctr"/>
                      <a:r>
                        <a:rPr lang="en-US" sz="1400" dirty="0">
                          <a:latin typeface="Arial"/>
                          <a:cs typeface="Arial"/>
                        </a:rPr>
                        <a:t>oval</a:t>
                      </a:r>
                    </a:p>
                  </a:txBody>
                  <a:tcPr/>
                </a:tc>
                <a:tc>
                  <a:txBody>
                    <a:bodyPr/>
                    <a:lstStyle/>
                    <a:p>
                      <a:pPr algn="ctr"/>
                      <a:r>
                        <a:rPr lang="en-US" sz="1400" dirty="0">
                          <a:latin typeface="Arial"/>
                          <a:cs typeface="Arial"/>
                        </a:rPr>
                        <a:t>large</a:t>
                      </a:r>
                    </a:p>
                  </a:txBody>
                  <a:tcPr/>
                </a:tc>
                <a:tc>
                  <a:txBody>
                    <a:bodyPr/>
                    <a:lstStyle/>
                    <a:p>
                      <a:pPr algn="ctr"/>
                      <a:r>
                        <a:rPr lang="en-US" sz="1400" dirty="0">
                          <a:latin typeface="Arial"/>
                          <a:cs typeface="Arial"/>
                        </a:rPr>
                        <a:t>yes</a:t>
                      </a:r>
                    </a:p>
                  </a:txBody>
                  <a:tcPr/>
                </a:tc>
                <a:tc>
                  <a:txBody>
                    <a:bodyPr/>
                    <a:lstStyle/>
                    <a:p>
                      <a:pPr algn="ctr"/>
                      <a:r>
                        <a:rPr lang="en-US" sz="1400" dirty="0">
                          <a:latin typeface="Arial"/>
                          <a:cs typeface="Arial"/>
                        </a:rPr>
                        <a:t>normal</a:t>
                      </a:r>
                    </a:p>
                  </a:txBody>
                  <a:tcPr>
                    <a:solidFill>
                      <a:srgbClr val="FF6600">
                        <a:alpha val="50000"/>
                      </a:srgbClr>
                    </a:solidFill>
                  </a:tcPr>
                </a:tc>
                <a:extLst>
                  <a:ext uri="{0D108BD9-81ED-4DB2-BD59-A6C34878D82A}">
                    <a16:rowId xmlns:a16="http://schemas.microsoft.com/office/drawing/2014/main" val="10002"/>
                  </a:ext>
                </a:extLst>
              </a:tr>
              <a:tr h="370840">
                <a:tc>
                  <a:txBody>
                    <a:bodyPr/>
                    <a:lstStyle/>
                    <a:p>
                      <a:pPr algn="ctr"/>
                      <a:r>
                        <a:rPr lang="en-US" sz="1400" dirty="0">
                          <a:latin typeface="Arial"/>
                          <a:cs typeface="Arial"/>
                        </a:rPr>
                        <a:t>bean</a:t>
                      </a:r>
                    </a:p>
                  </a:txBody>
                  <a:tcPr/>
                </a:tc>
                <a:tc>
                  <a:txBody>
                    <a:bodyPr/>
                    <a:lstStyle/>
                    <a:p>
                      <a:pPr algn="ctr"/>
                      <a:r>
                        <a:rPr lang="en-US" sz="1400" dirty="0">
                          <a:latin typeface="Arial"/>
                          <a:cs typeface="Arial"/>
                        </a:rPr>
                        <a:t>small</a:t>
                      </a:r>
                    </a:p>
                  </a:txBody>
                  <a:tcPr/>
                </a:tc>
                <a:tc>
                  <a:txBody>
                    <a:bodyPr/>
                    <a:lstStyle/>
                    <a:p>
                      <a:pPr algn="ctr"/>
                      <a:r>
                        <a:rPr lang="en-US" sz="1400" dirty="0">
                          <a:latin typeface="Arial"/>
                          <a:cs typeface="Arial"/>
                        </a:rPr>
                        <a:t>no</a:t>
                      </a:r>
                    </a:p>
                  </a:txBody>
                  <a:tcPr/>
                </a:tc>
                <a:tc>
                  <a:txBody>
                    <a:bodyPr/>
                    <a:lstStyle/>
                    <a:p>
                      <a:pPr algn="ctr"/>
                      <a:r>
                        <a:rPr lang="en-US" sz="1400" dirty="0">
                          <a:latin typeface="Arial"/>
                          <a:cs typeface="Arial"/>
                        </a:rPr>
                        <a:t>cancer</a:t>
                      </a:r>
                    </a:p>
                  </a:txBody>
                  <a:tcPr>
                    <a:solidFill>
                      <a:srgbClr val="FF6600">
                        <a:alpha val="50000"/>
                      </a:srgbClr>
                    </a:solidFill>
                  </a:tcPr>
                </a:tc>
                <a:extLst>
                  <a:ext uri="{0D108BD9-81ED-4DB2-BD59-A6C34878D82A}">
                    <a16:rowId xmlns:a16="http://schemas.microsoft.com/office/drawing/2014/main" val="10003"/>
                  </a:ext>
                </a:extLst>
              </a:tr>
              <a:tr h="370840">
                <a:tc>
                  <a:txBody>
                    <a:bodyPr/>
                    <a:lstStyle/>
                    <a:p>
                      <a:pPr algn="ctr"/>
                      <a:r>
                        <a:rPr lang="en-US" sz="1400" dirty="0">
                          <a:latin typeface="Arial"/>
                          <a:cs typeface="Arial"/>
                        </a:rPr>
                        <a:t>round</a:t>
                      </a:r>
                    </a:p>
                  </a:txBody>
                  <a:tcPr/>
                </a:tc>
                <a:tc>
                  <a:txBody>
                    <a:bodyPr/>
                    <a:lstStyle/>
                    <a:p>
                      <a:pPr algn="ctr"/>
                      <a:r>
                        <a:rPr lang="en-US" sz="1400" dirty="0">
                          <a:latin typeface="Arial"/>
                          <a:cs typeface="Arial"/>
                        </a:rPr>
                        <a:t>medium</a:t>
                      </a:r>
                    </a:p>
                  </a:txBody>
                  <a:tcPr/>
                </a:tc>
                <a:tc>
                  <a:txBody>
                    <a:bodyPr/>
                    <a:lstStyle/>
                    <a:p>
                      <a:pPr algn="ctr"/>
                      <a:r>
                        <a:rPr lang="en-US" sz="1400" dirty="0">
                          <a:latin typeface="Arial"/>
                          <a:cs typeface="Arial"/>
                        </a:rPr>
                        <a:t>no</a:t>
                      </a:r>
                    </a:p>
                  </a:txBody>
                  <a:tcPr/>
                </a:tc>
                <a:tc>
                  <a:txBody>
                    <a:bodyPr/>
                    <a:lstStyle/>
                    <a:p>
                      <a:pPr algn="ctr"/>
                      <a:r>
                        <a:rPr lang="en-US" sz="1400" dirty="0">
                          <a:latin typeface="Arial"/>
                          <a:cs typeface="Arial"/>
                        </a:rPr>
                        <a:t>normal</a:t>
                      </a:r>
                    </a:p>
                  </a:txBody>
                  <a:tcPr>
                    <a:solidFill>
                      <a:srgbClr val="FF6600">
                        <a:alpha val="50000"/>
                      </a:srgbClr>
                    </a:solidFill>
                  </a:tcPr>
                </a:tc>
                <a:extLst>
                  <a:ext uri="{0D108BD9-81ED-4DB2-BD59-A6C34878D82A}">
                    <a16:rowId xmlns:a16="http://schemas.microsoft.com/office/drawing/2014/main" val="10004"/>
                  </a:ext>
                </a:extLst>
              </a:tr>
              <a:tr h="370840">
                <a:tc>
                  <a:txBody>
                    <a:bodyPr/>
                    <a:lstStyle/>
                    <a:p>
                      <a:pPr algn="ctr"/>
                      <a:r>
                        <a:rPr lang="en-US" sz="1400" dirty="0">
                          <a:latin typeface="Arial"/>
                          <a:cs typeface="Arial"/>
                        </a:rPr>
                        <a:t>oval</a:t>
                      </a:r>
                    </a:p>
                  </a:txBody>
                  <a:tcPr/>
                </a:tc>
                <a:tc>
                  <a:txBody>
                    <a:bodyPr/>
                    <a:lstStyle/>
                    <a:p>
                      <a:pPr algn="ctr"/>
                      <a:r>
                        <a:rPr lang="en-US" sz="1400" dirty="0">
                          <a:latin typeface="Arial"/>
                          <a:cs typeface="Arial"/>
                        </a:rPr>
                        <a:t>medium</a:t>
                      </a:r>
                    </a:p>
                  </a:txBody>
                  <a:tcPr/>
                </a:tc>
                <a:tc>
                  <a:txBody>
                    <a:bodyPr/>
                    <a:lstStyle/>
                    <a:p>
                      <a:pPr algn="ctr"/>
                      <a:r>
                        <a:rPr lang="en-US" sz="1400" dirty="0">
                          <a:latin typeface="Arial"/>
                          <a:cs typeface="Arial"/>
                        </a:rPr>
                        <a:t>no</a:t>
                      </a:r>
                    </a:p>
                  </a:txBody>
                  <a:tcPr/>
                </a:tc>
                <a:tc>
                  <a:txBody>
                    <a:bodyPr/>
                    <a:lstStyle/>
                    <a:p>
                      <a:pPr algn="ctr"/>
                      <a:r>
                        <a:rPr lang="en-US" sz="1400" dirty="0">
                          <a:latin typeface="Arial"/>
                          <a:cs typeface="Arial"/>
                        </a:rPr>
                        <a:t>cancer</a:t>
                      </a:r>
                    </a:p>
                  </a:txBody>
                  <a:tcPr>
                    <a:solidFill>
                      <a:srgbClr val="FF6600">
                        <a:alpha val="50000"/>
                      </a:srgbClr>
                    </a:solid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27054943"/>
              </p:ext>
            </p:extLst>
          </p:nvPr>
        </p:nvGraphicFramePr>
        <p:xfrm>
          <a:off x="955625" y="4149969"/>
          <a:ext cx="1895148" cy="1669675"/>
        </p:xfrm>
        <a:graphic>
          <a:graphicData uri="http://schemas.openxmlformats.org/drawingml/2006/table">
            <a:tbl>
              <a:tblPr firstRow="1" bandRow="1">
                <a:tableStyleId>{7E9639D4-E3E2-4D34-9284-5A2195B3D0D7}</a:tableStyleId>
              </a:tblPr>
              <a:tblGrid>
                <a:gridCol w="631716">
                  <a:extLst>
                    <a:ext uri="{9D8B030D-6E8A-4147-A177-3AD203B41FA5}">
                      <a16:colId xmlns:a16="http://schemas.microsoft.com/office/drawing/2014/main" val="20000"/>
                    </a:ext>
                  </a:extLst>
                </a:gridCol>
                <a:gridCol w="631716">
                  <a:extLst>
                    <a:ext uri="{9D8B030D-6E8A-4147-A177-3AD203B41FA5}">
                      <a16:colId xmlns:a16="http://schemas.microsoft.com/office/drawing/2014/main" val="20001"/>
                    </a:ext>
                  </a:extLst>
                </a:gridCol>
                <a:gridCol w="631716">
                  <a:extLst>
                    <a:ext uri="{9D8B030D-6E8A-4147-A177-3AD203B41FA5}">
                      <a16:colId xmlns:a16="http://schemas.microsoft.com/office/drawing/2014/main" val="20002"/>
                    </a:ext>
                  </a:extLst>
                </a:gridCol>
              </a:tblGrid>
              <a:tr h="298075">
                <a:tc>
                  <a:txBody>
                    <a:bodyPr/>
                    <a:lstStyle/>
                    <a:p>
                      <a:pPr algn="ctr"/>
                      <a:r>
                        <a:rPr lang="en-US" sz="1200" dirty="0">
                          <a:latin typeface="Arial"/>
                          <a:cs typeface="Arial"/>
                        </a:rPr>
                        <a:t>bean</a:t>
                      </a:r>
                    </a:p>
                  </a:txBody>
                  <a:tcPr/>
                </a:tc>
                <a:tc>
                  <a:txBody>
                    <a:bodyPr/>
                    <a:lstStyle/>
                    <a:p>
                      <a:pPr algn="ctr"/>
                      <a:r>
                        <a:rPr lang="en-US" sz="1200" dirty="0">
                          <a:latin typeface="Arial"/>
                          <a:cs typeface="Arial"/>
                        </a:rPr>
                        <a:t>oval</a:t>
                      </a:r>
                    </a:p>
                  </a:txBody>
                  <a:tcPr/>
                </a:tc>
                <a:tc>
                  <a:txBody>
                    <a:bodyPr/>
                    <a:lstStyle/>
                    <a:p>
                      <a:pPr algn="ctr"/>
                      <a:r>
                        <a:rPr lang="en-US" sz="1200" dirty="0">
                          <a:latin typeface="Arial"/>
                          <a:cs typeface="Arial"/>
                        </a:rPr>
                        <a:t>round</a:t>
                      </a:r>
                    </a:p>
                  </a:txBody>
                  <a:tcPr/>
                </a:tc>
                <a:extLst>
                  <a:ext uri="{0D108BD9-81ED-4DB2-BD59-A6C34878D82A}">
                    <a16:rowId xmlns:a16="http://schemas.microsoft.com/office/drawing/2014/main" val="10000"/>
                  </a:ext>
                </a:extLst>
              </a:tr>
              <a:tr h="241772">
                <a:tc>
                  <a:txBody>
                    <a:bodyPr/>
                    <a:lstStyle/>
                    <a:p>
                      <a:pPr algn="ctr"/>
                      <a:r>
                        <a:rPr lang="en-US" sz="1200" dirty="0">
                          <a:latin typeface="Arial"/>
                          <a:cs typeface="Arial"/>
                        </a:rPr>
                        <a:t>1</a:t>
                      </a:r>
                    </a:p>
                  </a:txBody>
                  <a:tcPr/>
                </a:tc>
                <a:tc>
                  <a:txBody>
                    <a:bodyPr/>
                    <a:lstStyle/>
                    <a:p>
                      <a:pPr algn="ctr"/>
                      <a:r>
                        <a:rPr lang="en-US" sz="1200" dirty="0">
                          <a:latin typeface="Arial"/>
                          <a:cs typeface="Arial"/>
                        </a:rPr>
                        <a:t>0</a:t>
                      </a:r>
                    </a:p>
                  </a:txBody>
                  <a:tcPr/>
                </a:tc>
                <a:tc>
                  <a:txBody>
                    <a:bodyPr/>
                    <a:lstStyle/>
                    <a:p>
                      <a:pPr algn="ctr"/>
                      <a:r>
                        <a:rPr lang="en-US" sz="1200" dirty="0">
                          <a:latin typeface="Arial"/>
                          <a:cs typeface="Arial"/>
                        </a:rPr>
                        <a:t>0</a:t>
                      </a:r>
                    </a:p>
                  </a:txBody>
                  <a:tcPr/>
                </a:tc>
                <a:extLst>
                  <a:ext uri="{0D108BD9-81ED-4DB2-BD59-A6C34878D82A}">
                    <a16:rowId xmlns:a16="http://schemas.microsoft.com/office/drawing/2014/main" val="10001"/>
                  </a:ext>
                </a:extLst>
              </a:tr>
              <a:tr h="241772">
                <a:tc>
                  <a:txBody>
                    <a:bodyPr/>
                    <a:lstStyle/>
                    <a:p>
                      <a:pPr algn="ctr"/>
                      <a:r>
                        <a:rPr lang="en-US" sz="1200" dirty="0">
                          <a:latin typeface="Arial"/>
                          <a:cs typeface="Arial"/>
                        </a:rPr>
                        <a:t>0</a:t>
                      </a:r>
                    </a:p>
                  </a:txBody>
                  <a:tcPr/>
                </a:tc>
                <a:tc>
                  <a:txBody>
                    <a:bodyPr/>
                    <a:lstStyle/>
                    <a:p>
                      <a:pPr algn="ctr"/>
                      <a:r>
                        <a:rPr lang="en-US" sz="1200" dirty="0">
                          <a:latin typeface="Arial"/>
                          <a:cs typeface="Arial"/>
                        </a:rPr>
                        <a:t>1</a:t>
                      </a:r>
                    </a:p>
                  </a:txBody>
                  <a:tcPr/>
                </a:tc>
                <a:tc>
                  <a:txBody>
                    <a:bodyPr/>
                    <a:lstStyle/>
                    <a:p>
                      <a:pPr algn="ctr"/>
                      <a:r>
                        <a:rPr lang="en-US" sz="1200" dirty="0">
                          <a:latin typeface="Arial"/>
                          <a:cs typeface="Arial"/>
                        </a:rPr>
                        <a:t>0</a:t>
                      </a:r>
                    </a:p>
                  </a:txBody>
                  <a:tcPr/>
                </a:tc>
                <a:extLst>
                  <a:ext uri="{0D108BD9-81ED-4DB2-BD59-A6C34878D82A}">
                    <a16:rowId xmlns:a16="http://schemas.microsoft.com/office/drawing/2014/main" val="10002"/>
                  </a:ext>
                </a:extLst>
              </a:tr>
              <a:tr h="241772">
                <a:tc>
                  <a:txBody>
                    <a:bodyPr/>
                    <a:lstStyle/>
                    <a:p>
                      <a:pPr algn="ctr"/>
                      <a:r>
                        <a:rPr lang="en-US" sz="1200" dirty="0">
                          <a:latin typeface="Arial"/>
                          <a:cs typeface="Arial"/>
                        </a:rPr>
                        <a:t>1</a:t>
                      </a:r>
                    </a:p>
                  </a:txBody>
                  <a:tcPr/>
                </a:tc>
                <a:tc>
                  <a:txBody>
                    <a:bodyPr/>
                    <a:lstStyle/>
                    <a:p>
                      <a:pPr algn="ctr"/>
                      <a:r>
                        <a:rPr lang="en-US" sz="1200" dirty="0">
                          <a:latin typeface="Arial"/>
                          <a:cs typeface="Arial"/>
                        </a:rPr>
                        <a:t>0</a:t>
                      </a:r>
                    </a:p>
                  </a:txBody>
                  <a:tcPr/>
                </a:tc>
                <a:tc>
                  <a:txBody>
                    <a:bodyPr/>
                    <a:lstStyle/>
                    <a:p>
                      <a:pPr algn="ctr"/>
                      <a:r>
                        <a:rPr lang="en-US" sz="1200" dirty="0">
                          <a:latin typeface="Arial"/>
                          <a:cs typeface="Arial"/>
                        </a:rPr>
                        <a:t>0</a:t>
                      </a:r>
                    </a:p>
                  </a:txBody>
                  <a:tcPr/>
                </a:tc>
                <a:extLst>
                  <a:ext uri="{0D108BD9-81ED-4DB2-BD59-A6C34878D82A}">
                    <a16:rowId xmlns:a16="http://schemas.microsoft.com/office/drawing/2014/main" val="10003"/>
                  </a:ext>
                </a:extLst>
              </a:tr>
              <a:tr h="241772">
                <a:tc>
                  <a:txBody>
                    <a:bodyPr/>
                    <a:lstStyle/>
                    <a:p>
                      <a:pPr algn="ctr"/>
                      <a:r>
                        <a:rPr lang="en-US" sz="1200" dirty="0">
                          <a:latin typeface="Arial"/>
                          <a:cs typeface="Arial"/>
                        </a:rPr>
                        <a:t>0</a:t>
                      </a:r>
                    </a:p>
                  </a:txBody>
                  <a:tcPr/>
                </a:tc>
                <a:tc>
                  <a:txBody>
                    <a:bodyPr/>
                    <a:lstStyle/>
                    <a:p>
                      <a:pPr algn="ctr"/>
                      <a:r>
                        <a:rPr lang="en-US" sz="1200" dirty="0">
                          <a:latin typeface="Arial"/>
                          <a:cs typeface="Arial"/>
                        </a:rPr>
                        <a:t>0</a:t>
                      </a:r>
                    </a:p>
                  </a:txBody>
                  <a:tcPr/>
                </a:tc>
                <a:tc>
                  <a:txBody>
                    <a:bodyPr/>
                    <a:lstStyle/>
                    <a:p>
                      <a:pPr algn="ctr"/>
                      <a:r>
                        <a:rPr lang="en-US" sz="1200" dirty="0">
                          <a:latin typeface="Arial"/>
                          <a:cs typeface="Arial"/>
                        </a:rPr>
                        <a:t>1</a:t>
                      </a:r>
                    </a:p>
                  </a:txBody>
                  <a:tcPr/>
                </a:tc>
                <a:extLst>
                  <a:ext uri="{0D108BD9-81ED-4DB2-BD59-A6C34878D82A}">
                    <a16:rowId xmlns:a16="http://schemas.microsoft.com/office/drawing/2014/main" val="10004"/>
                  </a:ext>
                </a:extLst>
              </a:tr>
              <a:tr h="241772">
                <a:tc>
                  <a:txBody>
                    <a:bodyPr/>
                    <a:lstStyle/>
                    <a:p>
                      <a:pPr algn="ctr"/>
                      <a:r>
                        <a:rPr lang="en-US" sz="1200" dirty="0">
                          <a:latin typeface="Arial"/>
                          <a:cs typeface="Arial"/>
                        </a:rPr>
                        <a:t>0</a:t>
                      </a:r>
                    </a:p>
                  </a:txBody>
                  <a:tcPr/>
                </a:tc>
                <a:tc>
                  <a:txBody>
                    <a:bodyPr/>
                    <a:lstStyle/>
                    <a:p>
                      <a:pPr algn="ctr"/>
                      <a:r>
                        <a:rPr lang="en-US" sz="1200" dirty="0">
                          <a:latin typeface="Arial"/>
                          <a:cs typeface="Arial"/>
                        </a:rPr>
                        <a:t>1</a:t>
                      </a:r>
                    </a:p>
                  </a:txBody>
                  <a:tcPr/>
                </a:tc>
                <a:tc>
                  <a:txBody>
                    <a:bodyPr/>
                    <a:lstStyle/>
                    <a:p>
                      <a:pPr algn="ctr"/>
                      <a:r>
                        <a:rPr lang="en-US" sz="1200" dirty="0">
                          <a:latin typeface="Arial"/>
                          <a:cs typeface="Arial"/>
                        </a:rPr>
                        <a:t>0</a:t>
                      </a:r>
                    </a:p>
                  </a:txBody>
                  <a:tcPr/>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16166396"/>
              </p:ext>
            </p:extLst>
          </p:nvPr>
        </p:nvGraphicFramePr>
        <p:xfrm>
          <a:off x="3792156" y="4145739"/>
          <a:ext cx="577258" cy="1678550"/>
        </p:xfrm>
        <a:graphic>
          <a:graphicData uri="http://schemas.openxmlformats.org/drawingml/2006/table">
            <a:tbl>
              <a:tblPr firstRow="1" bandRow="1">
                <a:tableStyleId>{7E9639D4-E3E2-4D34-9284-5A2195B3D0D7}</a:tableStyleId>
              </a:tblPr>
              <a:tblGrid>
                <a:gridCol w="577258">
                  <a:extLst>
                    <a:ext uri="{9D8B030D-6E8A-4147-A177-3AD203B41FA5}">
                      <a16:colId xmlns:a16="http://schemas.microsoft.com/office/drawing/2014/main" val="20000"/>
                    </a:ext>
                  </a:extLst>
                </a:gridCol>
              </a:tblGrid>
              <a:tr h="280846">
                <a:tc>
                  <a:txBody>
                    <a:bodyPr/>
                    <a:lstStyle/>
                    <a:p>
                      <a:pPr algn="ctr"/>
                      <a:r>
                        <a:rPr lang="en-US" sz="1200" dirty="0">
                          <a:latin typeface="Arial"/>
                          <a:cs typeface="Arial"/>
                        </a:rPr>
                        <a:t>size</a:t>
                      </a:r>
                    </a:p>
                  </a:txBody>
                  <a:tcPr/>
                </a:tc>
                <a:extLst>
                  <a:ext uri="{0D108BD9-81ED-4DB2-BD59-A6C34878D82A}">
                    <a16:rowId xmlns:a16="http://schemas.microsoft.com/office/drawing/2014/main" val="10000"/>
                  </a:ext>
                </a:extLst>
              </a:tr>
              <a:tr h="280846">
                <a:tc>
                  <a:txBody>
                    <a:bodyPr/>
                    <a:lstStyle/>
                    <a:p>
                      <a:pPr algn="ctr"/>
                      <a:r>
                        <a:rPr lang="en-US" sz="1200" dirty="0">
                          <a:latin typeface="Arial"/>
                          <a:cs typeface="Arial"/>
                        </a:rPr>
                        <a:t>0</a:t>
                      </a:r>
                    </a:p>
                  </a:txBody>
                  <a:tcPr/>
                </a:tc>
                <a:extLst>
                  <a:ext uri="{0D108BD9-81ED-4DB2-BD59-A6C34878D82A}">
                    <a16:rowId xmlns:a16="http://schemas.microsoft.com/office/drawing/2014/main" val="10001"/>
                  </a:ext>
                </a:extLst>
              </a:tr>
              <a:tr h="280846">
                <a:tc>
                  <a:txBody>
                    <a:bodyPr/>
                    <a:lstStyle/>
                    <a:p>
                      <a:pPr algn="ctr"/>
                      <a:r>
                        <a:rPr lang="en-US" sz="1200" dirty="0">
                          <a:latin typeface="Arial"/>
                          <a:cs typeface="Arial"/>
                        </a:rPr>
                        <a:t>2</a:t>
                      </a:r>
                    </a:p>
                  </a:txBody>
                  <a:tcPr/>
                </a:tc>
                <a:extLst>
                  <a:ext uri="{0D108BD9-81ED-4DB2-BD59-A6C34878D82A}">
                    <a16:rowId xmlns:a16="http://schemas.microsoft.com/office/drawing/2014/main" val="10002"/>
                  </a:ext>
                </a:extLst>
              </a:tr>
              <a:tr h="280846">
                <a:tc>
                  <a:txBody>
                    <a:bodyPr/>
                    <a:lstStyle/>
                    <a:p>
                      <a:pPr algn="ctr"/>
                      <a:r>
                        <a:rPr lang="en-US" sz="1200" dirty="0">
                          <a:latin typeface="Arial"/>
                          <a:cs typeface="Arial"/>
                        </a:rPr>
                        <a:t>0</a:t>
                      </a:r>
                    </a:p>
                  </a:txBody>
                  <a:tcPr/>
                </a:tc>
                <a:extLst>
                  <a:ext uri="{0D108BD9-81ED-4DB2-BD59-A6C34878D82A}">
                    <a16:rowId xmlns:a16="http://schemas.microsoft.com/office/drawing/2014/main" val="10003"/>
                  </a:ext>
                </a:extLst>
              </a:tr>
              <a:tr h="280846">
                <a:tc>
                  <a:txBody>
                    <a:bodyPr/>
                    <a:lstStyle/>
                    <a:p>
                      <a:pPr algn="ctr"/>
                      <a:r>
                        <a:rPr lang="en-US" sz="1200" dirty="0">
                          <a:latin typeface="Arial"/>
                          <a:cs typeface="Arial"/>
                        </a:rPr>
                        <a:t>1</a:t>
                      </a:r>
                    </a:p>
                  </a:txBody>
                  <a:tcPr/>
                </a:tc>
                <a:extLst>
                  <a:ext uri="{0D108BD9-81ED-4DB2-BD59-A6C34878D82A}">
                    <a16:rowId xmlns:a16="http://schemas.microsoft.com/office/drawing/2014/main" val="10004"/>
                  </a:ext>
                </a:extLst>
              </a:tr>
              <a:tr h="269675">
                <a:tc>
                  <a:txBody>
                    <a:bodyPr/>
                    <a:lstStyle/>
                    <a:p>
                      <a:pPr algn="ctr"/>
                      <a:r>
                        <a:rPr lang="en-US" sz="1200" dirty="0">
                          <a:latin typeface="Arial"/>
                          <a:cs typeface="Arial"/>
                        </a:rPr>
                        <a:t>1</a:t>
                      </a:r>
                    </a:p>
                  </a:txBody>
                  <a:tcPr/>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05340418"/>
              </p:ext>
            </p:extLst>
          </p:nvPr>
        </p:nvGraphicFramePr>
        <p:xfrm>
          <a:off x="5001376" y="4145739"/>
          <a:ext cx="1259663" cy="1678550"/>
        </p:xfrm>
        <a:graphic>
          <a:graphicData uri="http://schemas.openxmlformats.org/drawingml/2006/table">
            <a:tbl>
              <a:tblPr firstRow="1" bandRow="1">
                <a:tableStyleId>{7E9639D4-E3E2-4D34-9284-5A2195B3D0D7}</a:tableStyleId>
              </a:tblPr>
              <a:tblGrid>
                <a:gridCol w="1259663">
                  <a:extLst>
                    <a:ext uri="{9D8B030D-6E8A-4147-A177-3AD203B41FA5}">
                      <a16:colId xmlns:a16="http://schemas.microsoft.com/office/drawing/2014/main" val="20000"/>
                    </a:ext>
                  </a:extLst>
                </a:gridCol>
              </a:tblGrid>
              <a:tr h="280846">
                <a:tc>
                  <a:txBody>
                    <a:bodyPr/>
                    <a:lstStyle/>
                    <a:p>
                      <a:pPr algn="ctr"/>
                      <a:r>
                        <a:rPr lang="en-US" sz="1200" dirty="0">
                          <a:latin typeface="Arial"/>
                          <a:cs typeface="Arial"/>
                        </a:rPr>
                        <a:t>extravasation</a:t>
                      </a:r>
                      <a:endParaRPr lang="en-US" sz="1200" dirty="0">
                        <a:solidFill>
                          <a:schemeClr val="bg1"/>
                        </a:solidFill>
                        <a:latin typeface="Arial"/>
                        <a:cs typeface="Arial"/>
                      </a:endParaRPr>
                    </a:p>
                  </a:txBody>
                  <a:tcPr/>
                </a:tc>
                <a:extLst>
                  <a:ext uri="{0D108BD9-81ED-4DB2-BD59-A6C34878D82A}">
                    <a16:rowId xmlns:a16="http://schemas.microsoft.com/office/drawing/2014/main" val="10000"/>
                  </a:ext>
                </a:extLst>
              </a:tr>
              <a:tr h="280846">
                <a:tc>
                  <a:txBody>
                    <a:bodyPr/>
                    <a:lstStyle/>
                    <a:p>
                      <a:pPr algn="ctr"/>
                      <a:r>
                        <a:rPr lang="en-US" sz="1200" dirty="0">
                          <a:latin typeface="Arial"/>
                          <a:cs typeface="Arial"/>
                        </a:rPr>
                        <a:t>1</a:t>
                      </a:r>
                    </a:p>
                  </a:txBody>
                  <a:tcPr/>
                </a:tc>
                <a:extLst>
                  <a:ext uri="{0D108BD9-81ED-4DB2-BD59-A6C34878D82A}">
                    <a16:rowId xmlns:a16="http://schemas.microsoft.com/office/drawing/2014/main" val="10001"/>
                  </a:ext>
                </a:extLst>
              </a:tr>
              <a:tr h="280846">
                <a:tc>
                  <a:txBody>
                    <a:bodyPr/>
                    <a:lstStyle/>
                    <a:p>
                      <a:pPr algn="ctr"/>
                      <a:r>
                        <a:rPr lang="en-US" sz="1200" dirty="0">
                          <a:latin typeface="Arial"/>
                          <a:cs typeface="Arial"/>
                        </a:rPr>
                        <a:t>1</a:t>
                      </a:r>
                    </a:p>
                  </a:txBody>
                  <a:tcPr/>
                </a:tc>
                <a:extLst>
                  <a:ext uri="{0D108BD9-81ED-4DB2-BD59-A6C34878D82A}">
                    <a16:rowId xmlns:a16="http://schemas.microsoft.com/office/drawing/2014/main" val="10002"/>
                  </a:ext>
                </a:extLst>
              </a:tr>
              <a:tr h="280846">
                <a:tc>
                  <a:txBody>
                    <a:bodyPr/>
                    <a:lstStyle/>
                    <a:p>
                      <a:pPr algn="ctr"/>
                      <a:r>
                        <a:rPr lang="en-US" sz="1200" dirty="0">
                          <a:latin typeface="Arial"/>
                          <a:cs typeface="Arial"/>
                        </a:rPr>
                        <a:t>0</a:t>
                      </a:r>
                    </a:p>
                  </a:txBody>
                  <a:tcPr/>
                </a:tc>
                <a:extLst>
                  <a:ext uri="{0D108BD9-81ED-4DB2-BD59-A6C34878D82A}">
                    <a16:rowId xmlns:a16="http://schemas.microsoft.com/office/drawing/2014/main" val="10003"/>
                  </a:ext>
                </a:extLst>
              </a:tr>
              <a:tr h="280846">
                <a:tc>
                  <a:txBody>
                    <a:bodyPr/>
                    <a:lstStyle/>
                    <a:p>
                      <a:pPr algn="ctr"/>
                      <a:r>
                        <a:rPr lang="en-US" sz="1200" dirty="0">
                          <a:latin typeface="Arial"/>
                          <a:cs typeface="Arial"/>
                        </a:rPr>
                        <a:t>0</a:t>
                      </a:r>
                    </a:p>
                  </a:txBody>
                  <a:tcPr/>
                </a:tc>
                <a:extLst>
                  <a:ext uri="{0D108BD9-81ED-4DB2-BD59-A6C34878D82A}">
                    <a16:rowId xmlns:a16="http://schemas.microsoft.com/office/drawing/2014/main" val="10004"/>
                  </a:ext>
                </a:extLst>
              </a:tr>
              <a:tr h="269675">
                <a:tc>
                  <a:txBody>
                    <a:bodyPr/>
                    <a:lstStyle/>
                    <a:p>
                      <a:pPr algn="ctr"/>
                      <a:r>
                        <a:rPr lang="en-US" sz="1200" dirty="0">
                          <a:latin typeface="Arial"/>
                          <a:cs typeface="Arial"/>
                        </a:rPr>
                        <a:t>0</a:t>
                      </a:r>
                    </a:p>
                  </a:txBody>
                  <a:tcPr/>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13379111"/>
              </p:ext>
            </p:extLst>
          </p:nvPr>
        </p:nvGraphicFramePr>
        <p:xfrm>
          <a:off x="6503673" y="4145739"/>
          <a:ext cx="1259663" cy="1678550"/>
        </p:xfrm>
        <a:graphic>
          <a:graphicData uri="http://schemas.openxmlformats.org/drawingml/2006/table">
            <a:tbl>
              <a:tblPr firstRow="1" bandRow="1">
                <a:tableStyleId>{912C8C85-51F0-491E-9774-3900AFEF0FD7}</a:tableStyleId>
              </a:tblPr>
              <a:tblGrid>
                <a:gridCol w="1259663">
                  <a:extLst>
                    <a:ext uri="{9D8B030D-6E8A-4147-A177-3AD203B41FA5}">
                      <a16:colId xmlns:a16="http://schemas.microsoft.com/office/drawing/2014/main" val="20000"/>
                    </a:ext>
                  </a:extLst>
                </a:gridCol>
              </a:tblGrid>
              <a:tr h="280846">
                <a:tc>
                  <a:txBody>
                    <a:bodyPr/>
                    <a:lstStyle/>
                    <a:p>
                      <a:pPr algn="ctr"/>
                      <a:r>
                        <a:rPr lang="en-US" sz="1200" dirty="0">
                          <a:latin typeface="Arial"/>
                          <a:cs typeface="Arial"/>
                        </a:rPr>
                        <a:t>class</a:t>
                      </a:r>
                      <a:endParaRPr lang="en-US" sz="1200" dirty="0">
                        <a:solidFill>
                          <a:schemeClr val="bg1"/>
                        </a:solidFill>
                        <a:latin typeface="Arial"/>
                        <a:cs typeface="Arial"/>
                      </a:endParaRPr>
                    </a:p>
                  </a:txBody>
                  <a:tcPr/>
                </a:tc>
                <a:extLst>
                  <a:ext uri="{0D108BD9-81ED-4DB2-BD59-A6C34878D82A}">
                    <a16:rowId xmlns:a16="http://schemas.microsoft.com/office/drawing/2014/main" val="10000"/>
                  </a:ext>
                </a:extLst>
              </a:tr>
              <a:tr h="280846">
                <a:tc>
                  <a:txBody>
                    <a:bodyPr/>
                    <a:lstStyle/>
                    <a:p>
                      <a:pPr algn="ctr"/>
                      <a:r>
                        <a:rPr lang="en-US" sz="1200" dirty="0">
                          <a:latin typeface="Arial"/>
                          <a:cs typeface="Arial"/>
                        </a:rPr>
                        <a:t>1</a:t>
                      </a:r>
                    </a:p>
                  </a:txBody>
                  <a:tcPr/>
                </a:tc>
                <a:extLst>
                  <a:ext uri="{0D108BD9-81ED-4DB2-BD59-A6C34878D82A}">
                    <a16:rowId xmlns:a16="http://schemas.microsoft.com/office/drawing/2014/main" val="10001"/>
                  </a:ext>
                </a:extLst>
              </a:tr>
              <a:tr h="280846">
                <a:tc>
                  <a:txBody>
                    <a:bodyPr/>
                    <a:lstStyle/>
                    <a:p>
                      <a:pPr algn="ctr"/>
                      <a:r>
                        <a:rPr lang="en-US" sz="1200" dirty="0">
                          <a:latin typeface="Arial"/>
                          <a:cs typeface="Arial"/>
                        </a:rPr>
                        <a:t>0</a:t>
                      </a:r>
                    </a:p>
                  </a:txBody>
                  <a:tcPr/>
                </a:tc>
                <a:extLst>
                  <a:ext uri="{0D108BD9-81ED-4DB2-BD59-A6C34878D82A}">
                    <a16:rowId xmlns:a16="http://schemas.microsoft.com/office/drawing/2014/main" val="10002"/>
                  </a:ext>
                </a:extLst>
              </a:tr>
              <a:tr h="280846">
                <a:tc>
                  <a:txBody>
                    <a:bodyPr/>
                    <a:lstStyle/>
                    <a:p>
                      <a:pPr algn="ctr"/>
                      <a:r>
                        <a:rPr lang="en-US" sz="1200" dirty="0">
                          <a:latin typeface="Arial"/>
                          <a:cs typeface="Arial"/>
                        </a:rPr>
                        <a:t>1</a:t>
                      </a:r>
                    </a:p>
                  </a:txBody>
                  <a:tcPr/>
                </a:tc>
                <a:extLst>
                  <a:ext uri="{0D108BD9-81ED-4DB2-BD59-A6C34878D82A}">
                    <a16:rowId xmlns:a16="http://schemas.microsoft.com/office/drawing/2014/main" val="10003"/>
                  </a:ext>
                </a:extLst>
              </a:tr>
              <a:tr h="280846">
                <a:tc>
                  <a:txBody>
                    <a:bodyPr/>
                    <a:lstStyle/>
                    <a:p>
                      <a:pPr algn="ctr"/>
                      <a:r>
                        <a:rPr lang="en-US" sz="1200" dirty="0">
                          <a:latin typeface="Arial"/>
                          <a:cs typeface="Arial"/>
                        </a:rPr>
                        <a:t>0</a:t>
                      </a:r>
                    </a:p>
                  </a:txBody>
                  <a:tcPr/>
                </a:tc>
                <a:extLst>
                  <a:ext uri="{0D108BD9-81ED-4DB2-BD59-A6C34878D82A}">
                    <a16:rowId xmlns:a16="http://schemas.microsoft.com/office/drawing/2014/main" val="10004"/>
                  </a:ext>
                </a:extLst>
              </a:tr>
              <a:tr h="269675">
                <a:tc>
                  <a:txBody>
                    <a:bodyPr/>
                    <a:lstStyle/>
                    <a:p>
                      <a:pPr algn="ctr"/>
                      <a:r>
                        <a:rPr lang="en-US" sz="1200" dirty="0">
                          <a:latin typeface="Arial"/>
                          <a:cs typeface="Arial"/>
                        </a:rPr>
                        <a:t>1</a:t>
                      </a:r>
                    </a:p>
                  </a:txBody>
                  <a:tcPr/>
                </a:tc>
                <a:extLst>
                  <a:ext uri="{0D108BD9-81ED-4DB2-BD59-A6C34878D82A}">
                    <a16:rowId xmlns:a16="http://schemas.microsoft.com/office/drawing/2014/main" val="10005"/>
                  </a:ext>
                </a:extLst>
              </a:tr>
            </a:tbl>
          </a:graphicData>
        </a:graphic>
      </p:graphicFrame>
      <p:cxnSp>
        <p:nvCxnSpPr>
          <p:cNvPr id="12" name="Straight Connector 11"/>
          <p:cNvCxnSpPr>
            <a:endCxn id="10" idx="0"/>
          </p:cNvCxnSpPr>
          <p:nvPr/>
        </p:nvCxnSpPr>
        <p:spPr>
          <a:xfrm>
            <a:off x="7131461" y="3622040"/>
            <a:ext cx="2043" cy="523699"/>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607413" y="3622040"/>
            <a:ext cx="0" cy="52369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077855" y="3622040"/>
            <a:ext cx="2043" cy="52792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6" idx="0"/>
          </p:cNvCxnSpPr>
          <p:nvPr/>
        </p:nvCxnSpPr>
        <p:spPr>
          <a:xfrm flipH="1">
            <a:off x="1903199" y="3622040"/>
            <a:ext cx="630804" cy="52792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99484" y="5948871"/>
            <a:ext cx="1807430" cy="338554"/>
          </a:xfrm>
          <a:prstGeom prst="rect">
            <a:avLst/>
          </a:prstGeom>
          <a:noFill/>
        </p:spPr>
        <p:txBody>
          <a:bodyPr wrap="square" rtlCol="0">
            <a:spAutoFit/>
          </a:bodyPr>
          <a:lstStyle/>
          <a:p>
            <a:r>
              <a:rPr lang="en-US" sz="1600" dirty="0">
                <a:latin typeface="Arial"/>
                <a:cs typeface="Arial"/>
              </a:rPr>
              <a:t>One-hot encoding</a:t>
            </a:r>
          </a:p>
        </p:txBody>
      </p:sp>
      <p:sp>
        <p:nvSpPr>
          <p:cNvPr id="26" name="TextBox 25"/>
          <p:cNvSpPr txBox="1"/>
          <p:nvPr/>
        </p:nvSpPr>
        <p:spPr>
          <a:xfrm>
            <a:off x="4696243" y="5959182"/>
            <a:ext cx="1807430" cy="338554"/>
          </a:xfrm>
          <a:prstGeom prst="rect">
            <a:avLst/>
          </a:prstGeom>
          <a:noFill/>
        </p:spPr>
        <p:txBody>
          <a:bodyPr wrap="square" rtlCol="0">
            <a:spAutoFit/>
          </a:bodyPr>
          <a:lstStyle/>
          <a:p>
            <a:r>
              <a:rPr lang="en-US" sz="1600" dirty="0">
                <a:latin typeface="Arial"/>
                <a:cs typeface="Arial"/>
              </a:rPr>
              <a:t>Integer encoding</a:t>
            </a:r>
          </a:p>
        </p:txBody>
      </p:sp>
      <p:sp>
        <p:nvSpPr>
          <p:cNvPr id="14" name="TextBox 13"/>
          <p:cNvSpPr txBox="1"/>
          <p:nvPr/>
        </p:nvSpPr>
        <p:spPr>
          <a:xfrm>
            <a:off x="7802834" y="4385903"/>
            <a:ext cx="1807430" cy="338554"/>
          </a:xfrm>
          <a:prstGeom prst="rect">
            <a:avLst/>
          </a:prstGeom>
          <a:noFill/>
        </p:spPr>
        <p:txBody>
          <a:bodyPr wrap="square" rtlCol="0">
            <a:spAutoFit/>
          </a:bodyPr>
          <a:lstStyle/>
          <a:p>
            <a:r>
              <a:rPr lang="en-US" sz="1600" dirty="0">
                <a:latin typeface="Arial"/>
                <a:cs typeface="Arial"/>
              </a:rPr>
              <a:t>Positive</a:t>
            </a:r>
          </a:p>
        </p:txBody>
      </p:sp>
      <p:sp>
        <p:nvSpPr>
          <p:cNvPr id="15" name="TextBox 14"/>
          <p:cNvSpPr txBox="1"/>
          <p:nvPr/>
        </p:nvSpPr>
        <p:spPr>
          <a:xfrm>
            <a:off x="7783085" y="4683315"/>
            <a:ext cx="1807430" cy="338554"/>
          </a:xfrm>
          <a:prstGeom prst="rect">
            <a:avLst/>
          </a:prstGeom>
          <a:noFill/>
        </p:spPr>
        <p:txBody>
          <a:bodyPr wrap="square" rtlCol="0">
            <a:spAutoFit/>
          </a:bodyPr>
          <a:lstStyle/>
          <a:p>
            <a:r>
              <a:rPr lang="en-US" sz="1600" dirty="0">
                <a:latin typeface="Arial"/>
                <a:cs typeface="Arial"/>
              </a:rPr>
              <a:t>Negative</a:t>
            </a:r>
          </a:p>
        </p:txBody>
      </p:sp>
    </p:spTree>
    <p:extLst>
      <p:ext uri="{BB962C8B-B14F-4D97-AF65-F5344CB8AC3E}">
        <p14:creationId xmlns:p14="http://schemas.microsoft.com/office/powerpoint/2010/main" val="166216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58309"/>
            <a:ext cx="7772400" cy="5378702"/>
          </a:xfrm>
        </p:spPr>
        <p:txBody>
          <a:bodyPr>
            <a:normAutofit/>
          </a:bodyPr>
          <a:lstStyle/>
          <a:p>
            <a:r>
              <a:rPr lang="en-US" sz="3600" dirty="0">
                <a:latin typeface="Arial"/>
                <a:cs typeface="Arial"/>
              </a:rPr>
              <a:t>Data Preprocessing Discussion</a:t>
            </a:r>
            <a:br>
              <a:rPr lang="en-US" sz="3600" dirty="0">
                <a:latin typeface="Arial"/>
                <a:cs typeface="Arial"/>
              </a:rPr>
            </a:br>
            <a:br>
              <a:rPr lang="en-US" sz="3600" dirty="0">
                <a:latin typeface="Arial"/>
                <a:cs typeface="Arial"/>
              </a:rPr>
            </a:br>
            <a:r>
              <a:rPr lang="en-US" sz="1800" dirty="0">
                <a:latin typeface="Arial"/>
                <a:cs typeface="Arial"/>
              </a:rPr>
              <a:t>What methods or tools have you used for data normalization and preprocessing? </a:t>
            </a:r>
            <a:br>
              <a:rPr lang="en-US" sz="1800" dirty="0">
                <a:latin typeface="Arial"/>
                <a:cs typeface="Arial"/>
              </a:rPr>
            </a:br>
            <a:br>
              <a:rPr lang="en-US" sz="1800" dirty="0">
                <a:latin typeface="Arial"/>
                <a:cs typeface="Arial"/>
              </a:rPr>
            </a:br>
            <a:r>
              <a:rPr lang="en-US" sz="1800" dirty="0">
                <a:latin typeface="Arial"/>
                <a:cs typeface="Arial"/>
              </a:rPr>
              <a:t>What assumptions are made when normalizing and preprocessing data?</a:t>
            </a:r>
            <a:br>
              <a:rPr lang="en-US" sz="1800" dirty="0">
                <a:latin typeface="Arial"/>
                <a:cs typeface="Arial"/>
              </a:rPr>
            </a:br>
            <a:endParaRPr lang="en-US" sz="1800" dirty="0">
              <a:latin typeface="Arial"/>
              <a:cs typeface="Arial"/>
            </a:endParaRP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chemeClr val="bg1"/>
                </a:solidFill>
                <a:latin typeface="Arial"/>
                <a:cs typeface="Arial"/>
              </a:rPr>
              <a:t>Practice #3</a:t>
            </a:r>
            <a:endParaRPr lang="en-US" sz="1800" dirty="0">
              <a:solidFill>
                <a:schemeClr val="bg1"/>
              </a:solidFill>
              <a:latin typeface="Arial"/>
              <a:cs typeface="Arial"/>
            </a:endParaRPr>
          </a:p>
        </p:txBody>
      </p:sp>
    </p:spTree>
    <p:extLst>
      <p:ext uri="{BB962C8B-B14F-4D97-AF65-F5344CB8AC3E}">
        <p14:creationId xmlns:p14="http://schemas.microsoft.com/office/powerpoint/2010/main" val="334232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58309"/>
            <a:ext cx="7772400" cy="5378702"/>
          </a:xfrm>
        </p:spPr>
        <p:txBody>
          <a:bodyPr>
            <a:normAutofit/>
          </a:bodyPr>
          <a:lstStyle/>
          <a:p>
            <a:r>
              <a:rPr lang="en-US" sz="3600" dirty="0">
                <a:latin typeface="Arial"/>
                <a:cs typeface="Arial"/>
              </a:rPr>
              <a:t>Introductions and brainstorming</a:t>
            </a:r>
            <a:br>
              <a:rPr lang="en-US" sz="3600" dirty="0">
                <a:latin typeface="Arial"/>
                <a:cs typeface="Arial"/>
              </a:rPr>
            </a:br>
            <a:br>
              <a:rPr lang="en-US" sz="3600" dirty="0">
                <a:latin typeface="Arial"/>
                <a:cs typeface="Arial"/>
              </a:rPr>
            </a:br>
            <a:r>
              <a:rPr lang="en-US" sz="1800" dirty="0">
                <a:latin typeface="Arial"/>
                <a:cs typeface="Arial"/>
              </a:rPr>
              <a:t>Who are you and which lab do you work in? </a:t>
            </a:r>
            <a:br>
              <a:rPr lang="en-US" sz="1800" dirty="0">
                <a:latin typeface="Arial"/>
                <a:cs typeface="Arial"/>
              </a:rPr>
            </a:br>
            <a:r>
              <a:rPr lang="en-US" sz="1800" dirty="0">
                <a:latin typeface="Arial"/>
                <a:cs typeface="Arial"/>
              </a:rPr>
              <a:t>What types of data do you generate in the lab? </a:t>
            </a:r>
            <a:br>
              <a:rPr lang="en-US" sz="1800" dirty="0">
                <a:latin typeface="Arial"/>
                <a:cs typeface="Arial"/>
              </a:rPr>
            </a:br>
            <a:r>
              <a:rPr lang="en-US" sz="1800" dirty="0">
                <a:latin typeface="Arial"/>
                <a:cs typeface="Arial"/>
              </a:rPr>
              <a:t>What do you want to learn from your data?</a:t>
            </a:r>
            <a:br>
              <a:rPr lang="en-US" sz="1800" dirty="0">
                <a:latin typeface="Arial"/>
                <a:cs typeface="Arial"/>
              </a:rPr>
            </a:br>
            <a:endParaRPr lang="en-US" sz="1800" dirty="0">
              <a:latin typeface="Arial"/>
              <a:cs typeface="Arial"/>
            </a:endParaRP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chemeClr val="bg1"/>
                </a:solidFill>
                <a:latin typeface="Arial"/>
                <a:cs typeface="Arial"/>
              </a:rPr>
              <a:t>Practice #0</a:t>
            </a:r>
            <a:endParaRPr lang="en-US" sz="1800" dirty="0">
              <a:solidFill>
                <a:schemeClr val="bg1"/>
              </a:solidFill>
              <a:latin typeface="Arial"/>
              <a:cs typeface="Arial"/>
            </a:endParaRPr>
          </a:p>
        </p:txBody>
      </p:sp>
    </p:spTree>
    <p:extLst>
      <p:ext uri="{BB962C8B-B14F-4D97-AF65-F5344CB8AC3E}">
        <p14:creationId xmlns:p14="http://schemas.microsoft.com/office/powerpoint/2010/main" val="2255350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2: Learning</a:t>
            </a:r>
            <a:endParaRPr lang="en-US" sz="1800" dirty="0">
              <a:latin typeface="Arial"/>
              <a:cs typeface="Arial"/>
            </a:endParaRPr>
          </a:p>
        </p:txBody>
      </p:sp>
      <p:sp>
        <p:nvSpPr>
          <p:cNvPr id="6" name="TextBox 5"/>
          <p:cNvSpPr txBox="1"/>
          <p:nvPr/>
        </p:nvSpPr>
        <p:spPr>
          <a:xfrm>
            <a:off x="457200" y="6362395"/>
            <a:ext cx="3228450"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2" name="Picture 1">
            <a:extLst>
              <a:ext uri="{FF2B5EF4-FFF2-40B4-BE49-F238E27FC236}">
                <a16:creationId xmlns:a16="http://schemas.microsoft.com/office/drawing/2014/main" id="{9A2D59FE-037F-4752-821E-DC331BF5F6E1}"/>
              </a:ext>
            </a:extLst>
          </p:cNvPr>
          <p:cNvPicPr>
            <a:picLocks noChangeAspect="1"/>
          </p:cNvPicPr>
          <p:nvPr/>
        </p:nvPicPr>
        <p:blipFill>
          <a:blip r:embed="rId3"/>
          <a:stretch>
            <a:fillRect/>
          </a:stretch>
        </p:blipFill>
        <p:spPr>
          <a:xfrm>
            <a:off x="647952" y="2071733"/>
            <a:ext cx="8096376" cy="2825846"/>
          </a:xfrm>
          <a:prstGeom prst="rect">
            <a:avLst/>
          </a:prstGeom>
        </p:spPr>
      </p:pic>
      <p:sp>
        <p:nvSpPr>
          <p:cNvPr id="3" name="Rectangle 2">
            <a:extLst>
              <a:ext uri="{FF2B5EF4-FFF2-40B4-BE49-F238E27FC236}">
                <a16:creationId xmlns:a16="http://schemas.microsoft.com/office/drawing/2014/main" id="{A26F1CC4-6453-46B1-A12F-44EAFCC11144}"/>
              </a:ext>
            </a:extLst>
          </p:cNvPr>
          <p:cNvSpPr/>
          <p:nvPr/>
        </p:nvSpPr>
        <p:spPr>
          <a:xfrm>
            <a:off x="5074616" y="2004413"/>
            <a:ext cx="3742379"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82F179-475F-4CD3-83B8-EC02ABF8E3CA}"/>
              </a:ext>
            </a:extLst>
          </p:cNvPr>
          <p:cNvSpPr/>
          <p:nvPr/>
        </p:nvSpPr>
        <p:spPr>
          <a:xfrm>
            <a:off x="647952" y="1997999"/>
            <a:ext cx="2894591"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548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2: Learning</a:t>
            </a:r>
            <a:endParaRPr lang="en-US" sz="1800" dirty="0">
              <a:latin typeface="Arial"/>
              <a:cs typeface="Arial"/>
            </a:endParaRPr>
          </a:p>
        </p:txBody>
      </p:sp>
      <p:sp>
        <p:nvSpPr>
          <p:cNvPr id="5" name="Content Placeholder 4"/>
          <p:cNvSpPr>
            <a:spLocks noGrp="1"/>
          </p:cNvSpPr>
          <p:nvPr>
            <p:ph idx="1"/>
          </p:nvPr>
        </p:nvSpPr>
        <p:spPr>
          <a:xfrm>
            <a:off x="457200" y="1600200"/>
            <a:ext cx="8229600" cy="4525963"/>
          </a:xfrm>
        </p:spPr>
        <p:txBody>
          <a:bodyPr>
            <a:normAutofit/>
          </a:bodyPr>
          <a:lstStyle/>
          <a:p>
            <a:r>
              <a:rPr lang="en-US" sz="2000" dirty="0">
                <a:latin typeface="Arial"/>
                <a:cs typeface="Arial"/>
              </a:rPr>
              <a:t>Training</a:t>
            </a:r>
          </a:p>
          <a:p>
            <a:pPr lvl="1"/>
            <a:r>
              <a:rPr lang="en-US" sz="1600" dirty="0">
                <a:latin typeface="Arial"/>
                <a:cs typeface="Arial"/>
              </a:rPr>
              <a:t>Choose classifier type</a:t>
            </a:r>
          </a:p>
          <a:p>
            <a:pPr lvl="1"/>
            <a:r>
              <a:rPr lang="en-US" sz="1600" dirty="0">
                <a:latin typeface="Arial"/>
                <a:cs typeface="Arial"/>
              </a:rPr>
              <a:t>Set </a:t>
            </a:r>
            <a:r>
              <a:rPr lang="en-US" sz="1600" dirty="0" err="1">
                <a:latin typeface="Arial"/>
                <a:cs typeface="Arial"/>
              </a:rPr>
              <a:t>hyperparameters</a:t>
            </a:r>
            <a:r>
              <a:rPr lang="en-US" sz="1600" dirty="0">
                <a:latin typeface="Arial"/>
                <a:cs typeface="Arial"/>
              </a:rPr>
              <a:t> (e.g. regularization penalty, number of neighbors)</a:t>
            </a:r>
          </a:p>
          <a:p>
            <a:pPr lvl="1"/>
            <a:r>
              <a:rPr lang="en-US" sz="1600" dirty="0">
                <a:latin typeface="Arial"/>
                <a:cs typeface="Arial"/>
              </a:rPr>
              <a:t>Apply a learning algorithm</a:t>
            </a:r>
          </a:p>
          <a:p>
            <a:pPr marL="0" indent="0">
              <a:buNone/>
            </a:pPr>
            <a:endParaRPr lang="en-US" sz="2000" dirty="0">
              <a:latin typeface="Arial"/>
              <a:cs typeface="Arial"/>
            </a:endParaRPr>
          </a:p>
          <a:p>
            <a:r>
              <a:rPr lang="en-US" sz="2000" dirty="0">
                <a:latin typeface="Arial"/>
                <a:cs typeface="Arial"/>
              </a:rPr>
              <a:t>Validation (tuning)</a:t>
            </a:r>
          </a:p>
          <a:p>
            <a:pPr lvl="1"/>
            <a:r>
              <a:rPr lang="en-US" sz="1600" dirty="0">
                <a:latin typeface="Arial"/>
                <a:cs typeface="Arial"/>
              </a:rPr>
              <a:t>Estimate classifier performance</a:t>
            </a:r>
          </a:p>
          <a:p>
            <a:pPr lvl="1"/>
            <a:r>
              <a:rPr lang="en-US" sz="1600" dirty="0" err="1">
                <a:latin typeface="Arial"/>
                <a:cs typeface="Arial"/>
              </a:rPr>
              <a:t>Hyperparameter</a:t>
            </a:r>
            <a:r>
              <a:rPr lang="en-US" sz="1600" dirty="0">
                <a:latin typeface="Arial"/>
                <a:cs typeface="Arial"/>
              </a:rPr>
              <a:t> optimization</a:t>
            </a:r>
          </a:p>
          <a:p>
            <a:pPr lvl="1"/>
            <a:r>
              <a:rPr lang="en-US" sz="1600" dirty="0">
                <a:latin typeface="Arial"/>
                <a:cs typeface="Arial"/>
              </a:rPr>
              <a:t>Classifier selection</a:t>
            </a:r>
          </a:p>
        </p:txBody>
      </p:sp>
    </p:spTree>
    <p:extLst>
      <p:ext uri="{BB962C8B-B14F-4D97-AF65-F5344CB8AC3E}">
        <p14:creationId xmlns:p14="http://schemas.microsoft.com/office/powerpoint/2010/main" val="921778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525963"/>
          </a:xfrm>
        </p:spPr>
        <p:txBody>
          <a:bodyPr>
            <a:normAutofit/>
          </a:bodyPr>
          <a:lstStyle/>
          <a:p>
            <a:r>
              <a:rPr lang="en-US" sz="2000" dirty="0">
                <a:latin typeface="Arial"/>
                <a:cs typeface="Arial"/>
              </a:rPr>
              <a:t>Classifier types</a:t>
            </a:r>
          </a:p>
          <a:p>
            <a:pPr lvl="1"/>
            <a:r>
              <a:rPr lang="en-US" sz="1600" dirty="0">
                <a:latin typeface="Arial"/>
                <a:cs typeface="Arial"/>
              </a:rPr>
              <a:t>Logistic Regression</a:t>
            </a:r>
          </a:p>
          <a:p>
            <a:pPr lvl="1"/>
            <a:r>
              <a:rPr lang="en-US" sz="1600" dirty="0">
                <a:latin typeface="Arial"/>
                <a:cs typeface="Arial"/>
              </a:rPr>
              <a:t>Neural Networks</a:t>
            </a:r>
          </a:p>
          <a:p>
            <a:pPr lvl="1"/>
            <a:r>
              <a:rPr lang="en-US" sz="1600" dirty="0">
                <a:latin typeface="Arial"/>
                <a:cs typeface="Arial"/>
              </a:rPr>
              <a:t>Decision Trees</a:t>
            </a:r>
          </a:p>
          <a:p>
            <a:pPr lvl="1"/>
            <a:r>
              <a:rPr lang="en-US" sz="1600" dirty="0">
                <a:latin typeface="Arial"/>
                <a:cs typeface="Arial"/>
              </a:rPr>
              <a:t>Random Forests</a:t>
            </a:r>
          </a:p>
          <a:p>
            <a:pPr lvl="1"/>
            <a:r>
              <a:rPr lang="en-US" sz="1600" dirty="0">
                <a:latin typeface="Arial"/>
                <a:cs typeface="Arial"/>
              </a:rPr>
              <a:t>Support Vector Machine (SVM)</a:t>
            </a:r>
          </a:p>
          <a:p>
            <a:pPr lvl="1"/>
            <a:r>
              <a:rPr lang="en-US" sz="1600" dirty="0">
                <a:latin typeface="Arial"/>
                <a:cs typeface="Arial"/>
              </a:rPr>
              <a:t>K-Nearest Neighbors (if time permits)</a:t>
            </a:r>
          </a:p>
          <a:p>
            <a:pPr lvl="1"/>
            <a:r>
              <a:rPr lang="en-US" sz="1600" dirty="0">
                <a:latin typeface="Arial"/>
                <a:cs typeface="Arial"/>
              </a:rPr>
              <a:t>Naïve Bayes (if time permits)</a:t>
            </a:r>
          </a:p>
          <a:p>
            <a:endParaRPr lang="en-US" sz="2000" dirty="0">
              <a:latin typeface="Arial"/>
              <a:cs typeface="Arial"/>
            </a:endParaRPr>
          </a:p>
          <a:p>
            <a:r>
              <a:rPr lang="en-US" sz="2000" dirty="0">
                <a:latin typeface="Arial"/>
                <a:cs typeface="Arial"/>
              </a:rPr>
              <a:t>Learning algorithms</a:t>
            </a:r>
          </a:p>
          <a:p>
            <a:pPr lvl="1"/>
            <a:r>
              <a:rPr lang="en-US" sz="1600" dirty="0">
                <a:latin typeface="Arial"/>
                <a:cs typeface="Arial"/>
              </a:rPr>
              <a:t>Optimization of an objective function</a:t>
            </a:r>
          </a:p>
          <a:p>
            <a:pPr lvl="1"/>
            <a:r>
              <a:rPr lang="en-US" sz="1600" dirty="0">
                <a:latin typeface="Arial"/>
                <a:cs typeface="Arial"/>
              </a:rPr>
              <a:t>A lot of math behind</a:t>
            </a:r>
          </a:p>
        </p:txBody>
      </p:sp>
      <p:pic>
        <p:nvPicPr>
          <p:cNvPr id="8" name="Picture 7" descr="g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1" y="3619195"/>
            <a:ext cx="3657600" cy="2743200"/>
          </a:xfrm>
          <a:prstGeom prst="rect">
            <a:avLst/>
          </a:prstGeom>
        </p:spPr>
      </p:pic>
      <p:pic>
        <p:nvPicPr>
          <p:cNvPr id="9" name="Picture 8"/>
          <p:cNvPicPr>
            <a:picLocks noChangeAspect="1"/>
          </p:cNvPicPr>
          <p:nvPr/>
        </p:nvPicPr>
        <p:blipFill>
          <a:blip r:embed="rId3"/>
          <a:stretch>
            <a:fillRect/>
          </a:stretch>
        </p:blipFill>
        <p:spPr>
          <a:xfrm>
            <a:off x="1057728" y="5882800"/>
            <a:ext cx="3657600" cy="243363"/>
          </a:xfrm>
          <a:prstGeom prst="rect">
            <a:avLst/>
          </a:prstGeom>
        </p:spPr>
      </p:pic>
      <p:sp>
        <p:nvSpPr>
          <p:cNvPr id="11"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Training</a:t>
            </a:r>
            <a:endParaRPr lang="en-US" sz="1800" dirty="0">
              <a:latin typeface="Arial"/>
              <a:cs typeface="Arial"/>
            </a:endParaRPr>
          </a:p>
        </p:txBody>
      </p:sp>
      <p:sp>
        <p:nvSpPr>
          <p:cNvPr id="6" name="TextBox 5"/>
          <p:cNvSpPr txBox="1"/>
          <p:nvPr/>
        </p:nvSpPr>
        <p:spPr>
          <a:xfrm>
            <a:off x="4715329" y="6362395"/>
            <a:ext cx="3971472"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4"/>
              </a:rPr>
              <a:t>https://blog.paperspace.com/intro-to-optimization-in-deep-learning-gradient-descent</a:t>
            </a:r>
            <a:endParaRPr lang="en-US" sz="800" dirty="0">
              <a:latin typeface="Arial"/>
              <a:cs typeface="Arial"/>
            </a:endParaRPr>
          </a:p>
          <a:p>
            <a:r>
              <a:rPr lang="en-US" sz="800" dirty="0">
                <a:latin typeface="Arial"/>
                <a:cs typeface="Arial"/>
              </a:rPr>
              <a:t>A. </a:t>
            </a:r>
            <a:r>
              <a:rPr lang="en-US" sz="800" dirty="0" err="1">
                <a:latin typeface="Arial"/>
                <a:cs typeface="Arial"/>
              </a:rPr>
              <a:t>Kathuria</a:t>
            </a:r>
            <a:r>
              <a:rPr lang="en-US" sz="800" dirty="0">
                <a:latin typeface="Arial"/>
                <a:cs typeface="Arial"/>
              </a:rPr>
              <a:t>, Intro to optimization in deep learning: Gradient Descent</a:t>
            </a:r>
          </a:p>
        </p:txBody>
      </p:sp>
    </p:spTree>
    <p:extLst>
      <p:ext uri="{BB962C8B-B14F-4D97-AF65-F5344CB8AC3E}">
        <p14:creationId xmlns:p14="http://schemas.microsoft.com/office/powerpoint/2010/main" val="2488190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Train/test split</a:t>
            </a:r>
            <a:endParaRPr lang="en-US" sz="1800" dirty="0">
              <a:latin typeface="Arial"/>
              <a:cs typeface="Arial"/>
            </a:endParaRPr>
          </a:p>
        </p:txBody>
      </p:sp>
      <p:pic>
        <p:nvPicPr>
          <p:cNvPr id="8" name="Picture 7"/>
          <p:cNvPicPr>
            <a:picLocks noChangeAspect="1"/>
          </p:cNvPicPr>
          <p:nvPr/>
        </p:nvPicPr>
        <p:blipFill>
          <a:blip r:embed="rId2"/>
          <a:stretch>
            <a:fillRect/>
          </a:stretch>
        </p:blipFill>
        <p:spPr>
          <a:xfrm>
            <a:off x="905853" y="2413000"/>
            <a:ext cx="7315200" cy="1607245"/>
          </a:xfrm>
          <a:prstGeom prst="rect">
            <a:avLst/>
          </a:prstGeom>
        </p:spPr>
      </p:pic>
      <p:sp>
        <p:nvSpPr>
          <p:cNvPr id="9" name="TextBox 8"/>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Figure adapted 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215182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Validation</a:t>
            </a:r>
            <a:endParaRPr lang="en-US" sz="1800" dirty="0">
              <a:latin typeface="Arial"/>
              <a:cs typeface="Arial"/>
            </a:endParaRPr>
          </a:p>
        </p:txBody>
      </p:sp>
      <p:pic>
        <p:nvPicPr>
          <p:cNvPr id="6" name="Picture 5" descr="holdo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282" y="1615016"/>
            <a:ext cx="5747004" cy="4247388"/>
          </a:xfrm>
          <a:prstGeom prst="rect">
            <a:avLst/>
          </a:prstGeom>
        </p:spPr>
      </p:pic>
      <p:sp>
        <p:nvSpPr>
          <p:cNvPr id="8" name="Rectangle 7"/>
          <p:cNvSpPr/>
          <p:nvPr/>
        </p:nvSpPr>
        <p:spPr>
          <a:xfrm>
            <a:off x="1860462" y="2420968"/>
            <a:ext cx="3921005" cy="3191536"/>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57200" y="1129170"/>
            <a:ext cx="2278118" cy="338554"/>
          </a:xfrm>
          <a:prstGeom prst="rect">
            <a:avLst/>
          </a:prstGeom>
          <a:noFill/>
        </p:spPr>
        <p:txBody>
          <a:bodyPr wrap="square" rtlCol="0">
            <a:spAutoFit/>
          </a:bodyPr>
          <a:lstStyle/>
          <a:p>
            <a:r>
              <a:rPr lang="en-US" sz="1600" dirty="0">
                <a:latin typeface="Arial"/>
                <a:cs typeface="Arial"/>
              </a:rPr>
              <a:t>Hold-out validation</a:t>
            </a:r>
          </a:p>
        </p:txBody>
      </p:sp>
      <p:sp>
        <p:nvSpPr>
          <p:cNvPr id="7" name="TextBox 6"/>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4094214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7472" y="964929"/>
            <a:ext cx="7900417" cy="5689969"/>
          </a:xfrm>
        </p:spPr>
        <p:txBody>
          <a:bodyPr>
            <a:normAutofit/>
          </a:bodyPr>
          <a:lstStyle/>
          <a:p>
            <a:r>
              <a:rPr lang="en-US" sz="3600" dirty="0">
                <a:latin typeface="Arial"/>
                <a:cs typeface="Arial"/>
              </a:rPr>
              <a:t>Validation &amp; Overfitting</a:t>
            </a:r>
            <a:br>
              <a:rPr lang="en-US" sz="3600" dirty="0">
                <a:latin typeface="Arial"/>
                <a:cs typeface="Arial"/>
              </a:rPr>
            </a:br>
            <a:br>
              <a:rPr lang="en-US" sz="3600" dirty="0"/>
            </a:br>
            <a:r>
              <a:rPr lang="en-US" sz="1800" dirty="0">
                <a:latin typeface="Arial"/>
                <a:cs typeface="Arial"/>
              </a:rPr>
              <a:t>Experiment on </a:t>
            </a:r>
            <a:r>
              <a:rPr lang="en-US" sz="1800" i="1" dirty="0">
                <a:latin typeface="Arial"/>
                <a:cs typeface="Arial"/>
              </a:rPr>
              <a:t>toy_data_6.csv</a:t>
            </a:r>
            <a:r>
              <a:rPr lang="en-US" sz="1800" dirty="0">
                <a:latin typeface="Arial"/>
                <a:cs typeface="Arial"/>
              </a:rPr>
              <a:t>.</a:t>
            </a:r>
            <a:br>
              <a:rPr lang="en-US" sz="1800" dirty="0">
                <a:latin typeface="Arial"/>
                <a:cs typeface="Arial"/>
              </a:rPr>
            </a:br>
            <a:br>
              <a:rPr lang="en-US" sz="1800" dirty="0">
                <a:latin typeface="Arial"/>
                <a:cs typeface="Arial"/>
              </a:rPr>
            </a:br>
            <a:r>
              <a:rPr lang="en-US" sz="1400" dirty="0">
                <a:latin typeface="Arial"/>
                <a:cs typeface="Arial"/>
              </a:rPr>
              <a:t>Change Validation Methodology to Holdout Validation</a:t>
            </a:r>
            <a:br>
              <a:rPr lang="en-US" sz="1400" dirty="0">
                <a:latin typeface="Arial"/>
                <a:cs typeface="Arial"/>
              </a:rPr>
            </a:br>
            <a:r>
              <a:rPr lang="en-US" sz="1400" dirty="0">
                <a:latin typeface="Arial"/>
                <a:cs typeface="Arial"/>
              </a:rPr>
              <a:t>Use the default </a:t>
            </a:r>
            <a:r>
              <a:rPr lang="en-US" sz="1400" b="1" dirty="0">
                <a:latin typeface="Arial"/>
                <a:cs typeface="Arial"/>
              </a:rPr>
              <a:t>20%</a:t>
            </a:r>
            <a:r>
              <a:rPr lang="en-US" sz="1400" dirty="0">
                <a:latin typeface="Arial"/>
                <a:cs typeface="Arial"/>
              </a:rPr>
              <a:t> data for validation.</a:t>
            </a:r>
            <a:br>
              <a:rPr lang="en-US" sz="1400" dirty="0">
                <a:latin typeface="Arial"/>
                <a:cs typeface="Arial"/>
              </a:rPr>
            </a:br>
            <a:r>
              <a:rPr lang="en-US" sz="1400" dirty="0">
                <a:latin typeface="Arial"/>
                <a:cs typeface="Arial"/>
              </a:rPr>
              <a:t>Train an SVM with the following settings:</a:t>
            </a:r>
            <a:br>
              <a:rPr lang="en-US" sz="1400" dirty="0">
                <a:latin typeface="Arial"/>
                <a:cs typeface="Arial"/>
              </a:rPr>
            </a:br>
            <a:br>
              <a:rPr lang="en-US" sz="1400" dirty="0">
                <a:latin typeface="Arial"/>
                <a:cs typeface="Arial"/>
              </a:rPr>
            </a:br>
            <a:r>
              <a:rPr lang="en-US" sz="1400" dirty="0">
                <a:latin typeface="Arial"/>
                <a:cs typeface="Arial"/>
              </a:rPr>
              <a:t> (a) </a:t>
            </a:r>
            <a:r>
              <a:rPr lang="en-US" sz="1400" b="1" dirty="0">
                <a:latin typeface="Arial"/>
                <a:cs typeface="Arial"/>
              </a:rPr>
              <a:t>kernel</a:t>
            </a:r>
            <a:r>
              <a:rPr lang="en-US" sz="1400" dirty="0">
                <a:latin typeface="Arial"/>
                <a:cs typeface="Arial"/>
              </a:rPr>
              <a:t>=‘</a:t>
            </a:r>
            <a:r>
              <a:rPr lang="en-US" sz="1400" dirty="0" err="1">
                <a:latin typeface="Arial"/>
                <a:cs typeface="Arial"/>
              </a:rPr>
              <a:t>rbf</a:t>
            </a:r>
            <a:r>
              <a:rPr lang="en-US" sz="1400" dirty="0">
                <a:latin typeface="Arial"/>
                <a:cs typeface="Arial"/>
              </a:rPr>
              <a:t>’, </a:t>
            </a:r>
            <a:r>
              <a:rPr lang="en-US" sz="1400" b="1" dirty="0">
                <a:latin typeface="Arial"/>
                <a:cs typeface="Arial"/>
              </a:rPr>
              <a:t>gamma</a:t>
            </a:r>
            <a:r>
              <a:rPr lang="en-US" sz="1400" dirty="0">
                <a:latin typeface="Arial"/>
                <a:cs typeface="Arial"/>
              </a:rPr>
              <a:t>=0.5</a:t>
            </a:r>
            <a:br>
              <a:rPr lang="en-US" sz="1400" dirty="0">
                <a:latin typeface="Arial"/>
                <a:cs typeface="Arial"/>
              </a:rPr>
            </a:br>
            <a:r>
              <a:rPr lang="en-US" sz="1400" dirty="0">
                <a:latin typeface="Arial"/>
                <a:cs typeface="Arial"/>
              </a:rPr>
              <a:t>(b) </a:t>
            </a:r>
            <a:r>
              <a:rPr lang="en-US" sz="1400" b="1" dirty="0">
                <a:latin typeface="Arial"/>
                <a:cs typeface="Arial"/>
              </a:rPr>
              <a:t>kernel</a:t>
            </a:r>
            <a:r>
              <a:rPr lang="en-US" sz="1400" dirty="0">
                <a:latin typeface="Arial"/>
                <a:cs typeface="Arial"/>
              </a:rPr>
              <a:t>=‘</a:t>
            </a:r>
            <a:r>
              <a:rPr lang="en-US" sz="1400" dirty="0" err="1">
                <a:latin typeface="Arial"/>
                <a:cs typeface="Arial"/>
              </a:rPr>
              <a:t>rbf</a:t>
            </a:r>
            <a:r>
              <a:rPr lang="en-US" sz="1400" dirty="0">
                <a:latin typeface="Arial"/>
                <a:cs typeface="Arial"/>
              </a:rPr>
              <a:t>’, </a:t>
            </a:r>
            <a:r>
              <a:rPr lang="en-US" sz="1400" b="1" dirty="0">
                <a:latin typeface="Arial"/>
                <a:cs typeface="Arial"/>
              </a:rPr>
              <a:t>gamma</a:t>
            </a:r>
            <a:r>
              <a:rPr lang="en-US" sz="1400" dirty="0">
                <a:latin typeface="Arial"/>
                <a:cs typeface="Arial"/>
              </a:rPr>
              <a:t>=10</a:t>
            </a:r>
            <a:br>
              <a:rPr lang="en-US" sz="1400" dirty="0">
                <a:latin typeface="Arial"/>
                <a:cs typeface="Arial"/>
              </a:rPr>
            </a:br>
            <a:br>
              <a:rPr lang="en-US" sz="1400" dirty="0">
                <a:latin typeface="Arial"/>
                <a:cs typeface="Arial"/>
              </a:rPr>
            </a:br>
            <a:r>
              <a:rPr lang="en-US" sz="1800" dirty="0">
                <a:latin typeface="Arial"/>
                <a:cs typeface="Arial"/>
              </a:rPr>
              <a:t>How well does training accuracy agree with validation accuracy? Why?</a:t>
            </a:r>
            <a:br>
              <a:rPr lang="en-US" sz="1800" dirty="0">
                <a:latin typeface="Arial"/>
                <a:cs typeface="Arial"/>
              </a:rPr>
            </a:br>
            <a:r>
              <a:rPr lang="en-US" sz="1400" dirty="0">
                <a:latin typeface="Arial"/>
                <a:cs typeface="Arial"/>
              </a:rPr>
              <a:t>(Hint: check the decision boundary)</a:t>
            </a:r>
            <a:br>
              <a:rPr lang="en-US" sz="1400" dirty="0">
                <a:latin typeface="Arial"/>
                <a:cs typeface="Arial"/>
              </a:rPr>
            </a:br>
            <a:br>
              <a:rPr lang="en-US" sz="1400" dirty="0">
                <a:latin typeface="Arial"/>
                <a:cs typeface="Arial"/>
              </a:rPr>
            </a:br>
            <a:r>
              <a:rPr lang="en-US" sz="1400" dirty="0">
                <a:latin typeface="Arial"/>
                <a:cs typeface="Arial"/>
              </a:rPr>
              <a:t>Go back to Step 1: Select Data</a:t>
            </a:r>
            <a:br>
              <a:rPr lang="en-US" sz="1400" dirty="0">
                <a:latin typeface="Arial"/>
                <a:cs typeface="Arial"/>
              </a:rPr>
            </a:br>
            <a:r>
              <a:rPr lang="en-US" sz="1400" dirty="0">
                <a:latin typeface="Arial"/>
                <a:cs typeface="Arial"/>
              </a:rPr>
              <a:t>Hold out </a:t>
            </a:r>
            <a:r>
              <a:rPr lang="en-US" sz="1400" b="1" dirty="0">
                <a:latin typeface="Arial"/>
                <a:cs typeface="Arial"/>
              </a:rPr>
              <a:t>0%</a:t>
            </a:r>
            <a:r>
              <a:rPr lang="en-US" sz="1400" dirty="0">
                <a:latin typeface="Arial"/>
                <a:cs typeface="Arial"/>
              </a:rPr>
              <a:t> data for validation (i.e. no validation set).</a:t>
            </a:r>
            <a:br>
              <a:rPr lang="en-US" sz="1400" dirty="0">
                <a:latin typeface="Arial"/>
                <a:cs typeface="Arial"/>
              </a:rPr>
            </a:br>
            <a:r>
              <a:rPr lang="en-US" sz="1400" dirty="0">
                <a:latin typeface="Arial"/>
                <a:cs typeface="Arial"/>
              </a:rPr>
              <a:t>Train an SVM with setting (b) above.</a:t>
            </a:r>
            <a:br>
              <a:rPr lang="en-US" sz="1400" dirty="0">
                <a:latin typeface="Arial"/>
                <a:cs typeface="Arial"/>
              </a:rPr>
            </a:br>
            <a:br>
              <a:rPr lang="en-US" sz="1400" dirty="0">
                <a:latin typeface="Arial"/>
                <a:cs typeface="Arial"/>
              </a:rPr>
            </a:br>
            <a:r>
              <a:rPr lang="en-US" sz="1800" dirty="0">
                <a:latin typeface="Arial"/>
                <a:cs typeface="Arial"/>
              </a:rPr>
              <a:t>How well does training accuracy agree with test accuracy?</a:t>
            </a:r>
            <a:br>
              <a:rPr lang="en-US" sz="1800" dirty="0">
                <a:latin typeface="Arial"/>
                <a:cs typeface="Arial"/>
              </a:rPr>
            </a:br>
            <a:r>
              <a:rPr lang="en-US" sz="1800" dirty="0">
                <a:latin typeface="Arial"/>
                <a:cs typeface="Arial"/>
              </a:rPr>
              <a:t>Why is the validation set important?</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#4</a:t>
            </a:r>
            <a:endParaRPr lang="en-US" sz="1800" dirty="0">
              <a:solidFill>
                <a:srgbClr val="FFFFFF"/>
              </a:solidFill>
              <a:latin typeface="Arial"/>
              <a:cs typeface="Arial"/>
            </a:endParaRPr>
          </a:p>
        </p:txBody>
      </p:sp>
    </p:spTree>
    <p:extLst>
      <p:ext uri="{BB962C8B-B14F-4D97-AF65-F5344CB8AC3E}">
        <p14:creationId xmlns:p14="http://schemas.microsoft.com/office/powerpoint/2010/main" val="1318229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err="1">
                <a:latin typeface="Arial"/>
                <a:cs typeface="Arial"/>
              </a:rPr>
              <a:t>Underfitting</a:t>
            </a:r>
            <a:r>
              <a:rPr lang="en-US" sz="2400" i="1" dirty="0">
                <a:latin typeface="Arial"/>
                <a:cs typeface="Arial"/>
              </a:rPr>
              <a:t> and </a:t>
            </a:r>
            <a:r>
              <a:rPr lang="en-US" sz="2400" i="1" dirty="0" err="1">
                <a:latin typeface="Arial"/>
                <a:cs typeface="Arial"/>
              </a:rPr>
              <a:t>Overfitting</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70" y="2157040"/>
            <a:ext cx="7714488" cy="2779776"/>
          </a:xfrm>
          <a:prstGeom prst="rect">
            <a:avLst/>
          </a:prstGeom>
        </p:spPr>
      </p:pic>
      <p:sp>
        <p:nvSpPr>
          <p:cNvPr id="6" name="TextBox 5"/>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785074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487" y="1847153"/>
            <a:ext cx="7420356" cy="4125468"/>
          </a:xfrm>
          <a:prstGeom prst="rect">
            <a:avLst/>
          </a:prstGeom>
        </p:spPr>
      </p:pic>
      <p:sp>
        <p:nvSpPr>
          <p:cNvPr id="5"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Validation</a:t>
            </a:r>
            <a:endParaRPr lang="en-US" sz="1800" dirty="0">
              <a:latin typeface="Arial"/>
              <a:cs typeface="Arial"/>
            </a:endParaRPr>
          </a:p>
        </p:txBody>
      </p:sp>
      <p:sp>
        <p:nvSpPr>
          <p:cNvPr id="6" name="TextBox 5"/>
          <p:cNvSpPr txBox="1"/>
          <p:nvPr/>
        </p:nvSpPr>
        <p:spPr>
          <a:xfrm>
            <a:off x="457200" y="1155811"/>
            <a:ext cx="5805856" cy="523220"/>
          </a:xfrm>
          <a:prstGeom prst="rect">
            <a:avLst/>
          </a:prstGeom>
          <a:noFill/>
        </p:spPr>
        <p:txBody>
          <a:bodyPr wrap="square" rtlCol="0">
            <a:spAutoFit/>
          </a:bodyPr>
          <a:lstStyle/>
          <a:p>
            <a:r>
              <a:rPr lang="en-US" sz="1600" dirty="0">
                <a:latin typeface="Arial"/>
                <a:cs typeface="Arial"/>
              </a:rPr>
              <a:t>K-fold cross-validation</a:t>
            </a:r>
          </a:p>
          <a:p>
            <a:r>
              <a:rPr lang="en-US" sz="1200" i="1" dirty="0">
                <a:latin typeface="Arial"/>
                <a:cs typeface="Arial"/>
              </a:rPr>
              <a:t>(</a:t>
            </a:r>
            <a:r>
              <a:rPr lang="en-US" sz="1200" b="1" i="1" dirty="0">
                <a:latin typeface="Arial"/>
                <a:cs typeface="Arial"/>
              </a:rPr>
              <a:t>fold</a:t>
            </a:r>
            <a:r>
              <a:rPr lang="en-US" sz="1200" i="1" dirty="0">
                <a:latin typeface="Arial"/>
                <a:cs typeface="Arial"/>
              </a:rPr>
              <a:t>: the number of subsets the training set is divided evenly into)</a:t>
            </a:r>
          </a:p>
        </p:txBody>
      </p:sp>
      <p:sp>
        <p:nvSpPr>
          <p:cNvPr id="7" name="TextBox 6"/>
          <p:cNvSpPr txBox="1"/>
          <p:nvPr/>
        </p:nvSpPr>
        <p:spPr>
          <a:xfrm>
            <a:off x="5458350" y="6357440"/>
            <a:ext cx="3228450"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
        <p:nvSpPr>
          <p:cNvPr id="8" name="TextBox 7"/>
          <p:cNvSpPr txBox="1"/>
          <p:nvPr/>
        </p:nvSpPr>
        <p:spPr>
          <a:xfrm>
            <a:off x="3495343" y="5803344"/>
            <a:ext cx="794166" cy="338554"/>
          </a:xfrm>
          <a:prstGeom prst="rect">
            <a:avLst/>
          </a:prstGeom>
          <a:noFill/>
        </p:spPr>
        <p:txBody>
          <a:bodyPr wrap="square" rtlCol="0">
            <a:spAutoFit/>
          </a:bodyPr>
          <a:lstStyle/>
          <a:p>
            <a:pPr algn="ctr"/>
            <a:r>
              <a:rPr lang="en-US" sz="1600" dirty="0">
                <a:latin typeface="Arial"/>
                <a:cs typeface="Arial"/>
              </a:rPr>
              <a:t>K = 10</a:t>
            </a:r>
          </a:p>
        </p:txBody>
      </p:sp>
      <p:sp>
        <p:nvSpPr>
          <p:cNvPr id="2" name="TextBox 1"/>
          <p:cNvSpPr txBox="1"/>
          <p:nvPr/>
        </p:nvSpPr>
        <p:spPr>
          <a:xfrm>
            <a:off x="2905774" y="2456331"/>
            <a:ext cx="1561068" cy="369332"/>
          </a:xfrm>
          <a:prstGeom prst="rect">
            <a:avLst/>
          </a:prstGeom>
          <a:solidFill>
            <a:schemeClr val="bg1"/>
          </a:solidFill>
        </p:spPr>
        <p:txBody>
          <a:bodyPr wrap="none" rtlCol="0">
            <a:spAutoFit/>
          </a:bodyPr>
          <a:lstStyle/>
          <a:p>
            <a:r>
              <a:rPr lang="en-US" dirty="0">
                <a:latin typeface="Arial" panose="020B0604020202020204" pitchFamily="34" charset="0"/>
                <a:cs typeface="Arial" panose="020B0604020202020204" pitchFamily="34" charset="0"/>
              </a:rPr>
              <a:t>Training folds</a:t>
            </a:r>
          </a:p>
        </p:txBody>
      </p:sp>
      <p:sp>
        <p:nvSpPr>
          <p:cNvPr id="9" name="TextBox 8"/>
          <p:cNvSpPr txBox="1"/>
          <p:nvPr/>
        </p:nvSpPr>
        <p:spPr>
          <a:xfrm>
            <a:off x="5316218" y="2402846"/>
            <a:ext cx="1616661" cy="369332"/>
          </a:xfrm>
          <a:prstGeom prst="rect">
            <a:avLst/>
          </a:prstGeom>
          <a:solidFill>
            <a:schemeClr val="bg1"/>
          </a:solidFill>
        </p:spPr>
        <p:txBody>
          <a:bodyPr wrap="none" rtlCol="0">
            <a:spAutoFit/>
          </a:bodyPr>
          <a:lstStyle/>
          <a:p>
            <a:r>
              <a:rPr lang="en-US" dirty="0">
                <a:latin typeface="Arial" panose="020B0604020202020204" pitchFamily="34" charset="0"/>
                <a:cs typeface="Arial" panose="020B0604020202020204" pitchFamily="34" charset="0"/>
              </a:rPr>
              <a:t>Validation fold</a:t>
            </a:r>
          </a:p>
        </p:txBody>
      </p:sp>
    </p:spTree>
    <p:extLst>
      <p:ext uri="{BB962C8B-B14F-4D97-AF65-F5344CB8AC3E}">
        <p14:creationId xmlns:p14="http://schemas.microsoft.com/office/powerpoint/2010/main" val="428606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Data splitting</a:t>
            </a:r>
            <a:br>
              <a:rPr lang="en-US" sz="3600" dirty="0">
                <a:latin typeface="Arial"/>
                <a:cs typeface="Arial"/>
              </a:rPr>
            </a:br>
            <a:br>
              <a:rPr lang="en-US" sz="3600" dirty="0">
                <a:latin typeface="Arial"/>
                <a:cs typeface="Arial"/>
              </a:rPr>
            </a:br>
            <a:r>
              <a:rPr lang="en-US" sz="1800" dirty="0">
                <a:latin typeface="Arial"/>
                <a:cs typeface="Arial"/>
              </a:rPr>
              <a:t>Experiment on </a:t>
            </a:r>
            <a:r>
              <a:rPr lang="en-US" sz="1800" i="1" dirty="0">
                <a:latin typeface="Arial"/>
                <a:cs typeface="Arial"/>
              </a:rPr>
              <a:t>toy_data_4.csv </a:t>
            </a:r>
            <a:r>
              <a:rPr lang="en-US" sz="1800" dirty="0">
                <a:latin typeface="Arial"/>
                <a:cs typeface="Arial"/>
              </a:rPr>
              <a:t>and</a:t>
            </a:r>
            <a:r>
              <a:rPr lang="en-US" sz="1800" i="1" dirty="0">
                <a:latin typeface="Arial"/>
                <a:cs typeface="Arial"/>
              </a:rPr>
              <a:t> toy_data_5.csv</a:t>
            </a:r>
            <a:r>
              <a:rPr lang="en-US" sz="1800" dirty="0">
                <a:latin typeface="Arial"/>
                <a:cs typeface="Arial"/>
              </a:rPr>
              <a:t>.</a:t>
            </a:r>
            <a:br>
              <a:rPr lang="en-US" sz="1800" dirty="0">
                <a:latin typeface="Arial"/>
                <a:cs typeface="Arial"/>
              </a:rPr>
            </a:br>
            <a:br>
              <a:rPr lang="en-US" sz="1800" dirty="0">
                <a:latin typeface="Arial"/>
                <a:cs typeface="Arial"/>
              </a:rPr>
            </a:br>
            <a:r>
              <a:rPr lang="en-US" sz="1400" dirty="0">
                <a:latin typeface="Arial"/>
                <a:cs typeface="Arial"/>
              </a:rPr>
              <a:t>(a) Vary size of validation set in </a:t>
            </a:r>
            <a:r>
              <a:rPr lang="en-US" sz="1400" b="1" dirty="0">
                <a:latin typeface="Arial"/>
                <a:cs typeface="Arial"/>
              </a:rPr>
              <a:t>hold-out validation</a:t>
            </a:r>
            <a:r>
              <a:rPr lang="en-US" sz="1400" dirty="0">
                <a:latin typeface="Arial"/>
                <a:cs typeface="Arial"/>
              </a:rPr>
              <a:t>.</a:t>
            </a:r>
            <a:br>
              <a:rPr lang="en-US" sz="1400" dirty="0">
                <a:latin typeface="Arial"/>
                <a:cs typeface="Arial"/>
              </a:rPr>
            </a:br>
            <a:r>
              <a:rPr lang="en-US" sz="1400" dirty="0">
                <a:latin typeface="Arial"/>
                <a:cs typeface="Arial"/>
              </a:rPr>
              <a:t>(b) Vary K in </a:t>
            </a:r>
            <a:r>
              <a:rPr lang="en-US" sz="1400" b="1" dirty="0">
                <a:latin typeface="Arial"/>
                <a:cs typeface="Arial"/>
              </a:rPr>
              <a:t>K-fold validation</a:t>
            </a:r>
            <a:r>
              <a:rPr lang="en-US" sz="1400" dirty="0">
                <a:latin typeface="Arial"/>
                <a:cs typeface="Arial"/>
              </a:rPr>
              <a:t>.</a:t>
            </a:r>
            <a:br>
              <a:rPr lang="en-US" sz="1400" dirty="0">
                <a:latin typeface="Arial"/>
                <a:cs typeface="Arial"/>
              </a:rPr>
            </a:br>
            <a:br>
              <a:rPr lang="en-US" sz="1400" dirty="0">
                <a:latin typeface="Arial"/>
                <a:cs typeface="Arial"/>
              </a:rPr>
            </a:br>
            <a:r>
              <a:rPr lang="en-US" sz="1400" dirty="0">
                <a:latin typeface="Arial"/>
                <a:cs typeface="Arial"/>
              </a:rPr>
              <a:t>Train an SVM with default setting.</a:t>
            </a:r>
            <a:br>
              <a:rPr lang="en-US" sz="1400" dirty="0">
                <a:latin typeface="Arial"/>
                <a:cs typeface="Arial"/>
              </a:rPr>
            </a:br>
            <a:br>
              <a:rPr lang="en-US" sz="1400" dirty="0">
                <a:latin typeface="Arial"/>
                <a:cs typeface="Arial"/>
              </a:rPr>
            </a:br>
            <a:r>
              <a:rPr lang="en-US" sz="1800" dirty="0">
                <a:latin typeface="Arial"/>
                <a:cs typeface="Arial"/>
              </a:rPr>
              <a:t>When does training accuracy best agree with validation accuracy?</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#5</a:t>
            </a:r>
            <a:endParaRPr lang="en-US" sz="1800" dirty="0">
              <a:solidFill>
                <a:srgbClr val="FFFFFF"/>
              </a:solidFill>
              <a:latin typeface="Arial"/>
              <a:cs typeface="Arial"/>
            </a:endParaRPr>
          </a:p>
        </p:txBody>
      </p:sp>
    </p:spTree>
    <p:extLst>
      <p:ext uri="{BB962C8B-B14F-4D97-AF65-F5344CB8AC3E}">
        <p14:creationId xmlns:p14="http://schemas.microsoft.com/office/powerpoint/2010/main" val="16627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3: Evaluation</a:t>
            </a:r>
            <a:endParaRPr lang="en-US" sz="1800" dirty="0">
              <a:latin typeface="Arial"/>
              <a:cs typeface="Arial"/>
            </a:endParaRPr>
          </a:p>
        </p:txBody>
      </p:sp>
      <p:sp>
        <p:nvSpPr>
          <p:cNvPr id="6" name="TextBox 5"/>
          <p:cNvSpPr txBox="1"/>
          <p:nvPr/>
        </p:nvSpPr>
        <p:spPr>
          <a:xfrm>
            <a:off x="457200" y="6362395"/>
            <a:ext cx="3228450"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2" name="Picture 1">
            <a:extLst>
              <a:ext uri="{FF2B5EF4-FFF2-40B4-BE49-F238E27FC236}">
                <a16:creationId xmlns:a16="http://schemas.microsoft.com/office/drawing/2014/main" id="{9A2D59FE-037F-4752-821E-DC331BF5F6E1}"/>
              </a:ext>
            </a:extLst>
          </p:cNvPr>
          <p:cNvPicPr>
            <a:picLocks noChangeAspect="1"/>
          </p:cNvPicPr>
          <p:nvPr/>
        </p:nvPicPr>
        <p:blipFill>
          <a:blip r:embed="rId3"/>
          <a:stretch>
            <a:fillRect/>
          </a:stretch>
        </p:blipFill>
        <p:spPr>
          <a:xfrm>
            <a:off x="647952" y="2071733"/>
            <a:ext cx="8096376" cy="2825846"/>
          </a:xfrm>
          <a:prstGeom prst="rect">
            <a:avLst/>
          </a:prstGeom>
        </p:spPr>
      </p:pic>
      <p:sp>
        <p:nvSpPr>
          <p:cNvPr id="3" name="Rectangle 2">
            <a:extLst>
              <a:ext uri="{FF2B5EF4-FFF2-40B4-BE49-F238E27FC236}">
                <a16:creationId xmlns:a16="http://schemas.microsoft.com/office/drawing/2014/main" id="{A26F1CC4-6453-46B1-A12F-44EAFCC11144}"/>
              </a:ext>
            </a:extLst>
          </p:cNvPr>
          <p:cNvSpPr/>
          <p:nvPr/>
        </p:nvSpPr>
        <p:spPr>
          <a:xfrm>
            <a:off x="6867083" y="2004413"/>
            <a:ext cx="1949912"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82F179-475F-4CD3-83B8-EC02ABF8E3CA}"/>
              </a:ext>
            </a:extLst>
          </p:cNvPr>
          <p:cNvSpPr/>
          <p:nvPr/>
        </p:nvSpPr>
        <p:spPr>
          <a:xfrm>
            <a:off x="647952" y="1997999"/>
            <a:ext cx="4656779"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07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000" dirty="0">
                <a:latin typeface="Arial"/>
                <a:cs typeface="Arial"/>
              </a:rPr>
              <a:t>Know what machine learning (ML) does and why it can be useful in biological research.</a:t>
            </a:r>
          </a:p>
          <a:p>
            <a:endParaRPr lang="en-US" sz="2000" dirty="0">
              <a:latin typeface="Arial"/>
              <a:cs typeface="Arial"/>
            </a:endParaRPr>
          </a:p>
          <a:p>
            <a:r>
              <a:rPr lang="en-US" sz="2000" dirty="0">
                <a:latin typeface="Arial"/>
                <a:cs typeface="Arial"/>
              </a:rPr>
              <a:t>Be able to read papers that apply (simple) ML to biological problems.</a:t>
            </a:r>
          </a:p>
          <a:p>
            <a:endParaRPr lang="en-US" sz="2000" dirty="0">
              <a:latin typeface="Arial"/>
              <a:cs typeface="Arial"/>
            </a:endParaRPr>
          </a:p>
          <a:p>
            <a:r>
              <a:rPr lang="en-US" sz="2000" dirty="0">
                <a:latin typeface="Arial"/>
                <a:cs typeface="Arial"/>
              </a:rPr>
              <a:t>Understand (some of) the language used by computational biologists and be more comfortable to collaborate with them.</a:t>
            </a:r>
          </a:p>
          <a:p>
            <a:endParaRPr lang="en-US" sz="2000" dirty="0">
              <a:latin typeface="Arial"/>
              <a:cs typeface="Arial"/>
            </a:endParaRPr>
          </a:p>
          <a:p>
            <a:r>
              <a:rPr lang="en-US" sz="2000" dirty="0">
                <a:latin typeface="Arial"/>
                <a:cs typeface="Arial"/>
              </a:rPr>
              <a:t>Be prepared to explore opportunities of applying ML in your own projects.</a:t>
            </a:r>
            <a:endParaRPr lang="en-US" dirty="0"/>
          </a:p>
        </p:txBody>
      </p:sp>
      <p:sp>
        <p:nvSpPr>
          <p:cNvPr id="7"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After the workshop, you will</a:t>
            </a:r>
            <a:r>
              <a:rPr lang="mr-IN" sz="2400" i="1" dirty="0">
                <a:latin typeface="Arial"/>
                <a:cs typeface="Arial"/>
              </a:rPr>
              <a:t>…</a:t>
            </a:r>
            <a:endParaRPr lang="en-US" sz="1800" dirty="0">
              <a:latin typeface="Arial"/>
              <a:cs typeface="Arial"/>
            </a:endParaRPr>
          </a:p>
        </p:txBody>
      </p:sp>
    </p:spTree>
    <p:extLst>
      <p:ext uri="{BB962C8B-B14F-4D97-AF65-F5344CB8AC3E}">
        <p14:creationId xmlns:p14="http://schemas.microsoft.com/office/powerpoint/2010/main" val="2507996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Performance Metrics</a:t>
            </a:r>
            <a:endParaRPr lang="en-US" sz="1800" dirty="0">
              <a:latin typeface="Arial"/>
              <a:cs typeface="Arial"/>
            </a:endParaRPr>
          </a:p>
        </p:txBody>
      </p:sp>
      <p:pic>
        <p:nvPicPr>
          <p:cNvPr id="6" name="Picture 5"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7211"/>
            <a:ext cx="4035850" cy="3672983"/>
          </a:xfrm>
          <a:prstGeom prst="rect">
            <a:avLst/>
          </a:prstGeom>
        </p:spPr>
      </p:pic>
      <p:pic>
        <p:nvPicPr>
          <p:cNvPr id="11" name="Picture 10"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346" y="1977689"/>
            <a:ext cx="4586288" cy="657225"/>
          </a:xfrm>
          <a:prstGeom prst="rect">
            <a:avLst/>
          </a:prstGeom>
        </p:spPr>
      </p:pic>
      <p:pic>
        <p:nvPicPr>
          <p:cNvPr id="12" name="Picture 11" descr="gi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347" y="2927907"/>
            <a:ext cx="2943225" cy="657225"/>
          </a:xfrm>
          <a:prstGeom prst="rect">
            <a:avLst/>
          </a:prstGeom>
        </p:spPr>
      </p:pic>
      <p:pic>
        <p:nvPicPr>
          <p:cNvPr id="13" name="Picture 12"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347" y="3933703"/>
            <a:ext cx="2493169" cy="657225"/>
          </a:xfrm>
          <a:prstGeom prst="rect">
            <a:avLst/>
          </a:prstGeom>
        </p:spPr>
      </p:pic>
      <p:pic>
        <p:nvPicPr>
          <p:cNvPr id="14" name="Picture 13" descr="gif.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6347" y="4953698"/>
            <a:ext cx="3507581" cy="692944"/>
          </a:xfrm>
          <a:prstGeom prst="rect">
            <a:avLst/>
          </a:prstGeom>
        </p:spPr>
      </p:pic>
      <p:sp>
        <p:nvSpPr>
          <p:cNvPr id="8" name="TextBox 7"/>
          <p:cNvSpPr txBox="1"/>
          <p:nvPr/>
        </p:nvSpPr>
        <p:spPr>
          <a:xfrm>
            <a:off x="457200" y="6362395"/>
            <a:ext cx="3228450" cy="461665"/>
          </a:xfrm>
          <a:prstGeom prst="rect">
            <a:avLst/>
          </a:prstGeom>
          <a:noFill/>
        </p:spPr>
        <p:txBody>
          <a:bodyPr wrap="square" rtlCol="0">
            <a:spAutoFit/>
          </a:bodyPr>
          <a:lstStyle/>
          <a:p>
            <a:r>
              <a:rPr lang="en-US" sz="800" dirty="0">
                <a:latin typeface="Arial"/>
                <a:cs typeface="Arial"/>
              </a:rPr>
              <a:t>Figure from </a:t>
            </a:r>
          </a:p>
          <a:p>
            <a:r>
              <a:rPr lang="en-US" sz="800" dirty="0">
                <a:latin typeface="Arial"/>
                <a:cs typeface="Arial"/>
                <a:hlinkClick r:id="rId7"/>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2714046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Plots</a:t>
            </a:r>
            <a:endParaRPr lang="en-US" sz="1800" dirty="0">
              <a:latin typeface="Arial"/>
              <a:cs typeface="Arial"/>
            </a:endParaRPr>
          </a:p>
        </p:txBody>
      </p:sp>
      <p:pic>
        <p:nvPicPr>
          <p:cNvPr id="7" name="Picture 6" descr="gif.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812" y="5202283"/>
            <a:ext cx="2047461" cy="457200"/>
          </a:xfrm>
          <a:prstGeom prst="rect">
            <a:avLst/>
          </a:prstGeom>
        </p:spPr>
      </p:pic>
      <p:pic>
        <p:nvPicPr>
          <p:cNvPr id="8" name="Picture 7"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668" y="5754523"/>
            <a:ext cx="1734378" cy="457200"/>
          </a:xfrm>
          <a:prstGeom prst="rect">
            <a:avLst/>
          </a:prstGeom>
        </p:spPr>
      </p:pic>
      <p:sp>
        <p:nvSpPr>
          <p:cNvPr id="9" name="TextBox 8"/>
          <p:cNvSpPr txBox="1"/>
          <p:nvPr/>
        </p:nvSpPr>
        <p:spPr>
          <a:xfrm>
            <a:off x="4584557" y="1008210"/>
            <a:ext cx="2704371" cy="338554"/>
          </a:xfrm>
          <a:prstGeom prst="rect">
            <a:avLst/>
          </a:prstGeom>
          <a:noFill/>
        </p:spPr>
        <p:txBody>
          <a:bodyPr wrap="square" rtlCol="0">
            <a:spAutoFit/>
          </a:bodyPr>
          <a:lstStyle/>
          <a:p>
            <a:r>
              <a:rPr lang="en-US" sz="1600" dirty="0">
                <a:latin typeface="Arial"/>
                <a:cs typeface="Arial"/>
              </a:rPr>
              <a:t>Precision-recall (PR) curve</a:t>
            </a:r>
          </a:p>
        </p:txBody>
      </p:sp>
      <p:sp>
        <p:nvSpPr>
          <p:cNvPr id="10" name="TextBox 9"/>
          <p:cNvSpPr txBox="1"/>
          <p:nvPr/>
        </p:nvSpPr>
        <p:spPr>
          <a:xfrm>
            <a:off x="1082471" y="1008210"/>
            <a:ext cx="3657600" cy="584776"/>
          </a:xfrm>
          <a:prstGeom prst="rect">
            <a:avLst/>
          </a:prstGeom>
          <a:noFill/>
        </p:spPr>
        <p:txBody>
          <a:bodyPr wrap="square" rtlCol="0">
            <a:spAutoFit/>
          </a:bodyPr>
          <a:lstStyle/>
          <a:p>
            <a:r>
              <a:rPr lang="en-US" sz="1600" dirty="0">
                <a:latin typeface="Arial"/>
                <a:cs typeface="Arial"/>
              </a:rPr>
              <a:t>Receiver operating characteristic (ROC) curve</a:t>
            </a:r>
          </a:p>
        </p:txBody>
      </p:sp>
      <p:pic>
        <p:nvPicPr>
          <p:cNvPr id="11" name="Picture 10" descr="gi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1895" y="5228203"/>
            <a:ext cx="1661532" cy="457200"/>
          </a:xfrm>
          <a:prstGeom prst="rect">
            <a:avLst/>
          </a:prstGeom>
        </p:spPr>
      </p:pic>
      <p:pic>
        <p:nvPicPr>
          <p:cNvPr id="12" name="Picture 11"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320" y="5780443"/>
            <a:ext cx="1667107" cy="457200"/>
          </a:xfrm>
          <a:prstGeom prst="rect">
            <a:avLst/>
          </a:prstGeom>
        </p:spPr>
      </p:pic>
      <p:pic>
        <p:nvPicPr>
          <p:cNvPr id="5" name="Picture 4" descr="Screen Shot 2019-04-07 at 3.04.4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602" y="1731038"/>
            <a:ext cx="6984084" cy="3393477"/>
          </a:xfrm>
          <a:prstGeom prst="rect">
            <a:avLst/>
          </a:prstGeom>
        </p:spPr>
      </p:pic>
      <p:sp>
        <p:nvSpPr>
          <p:cNvPr id="6" name="TextBox 5"/>
          <p:cNvSpPr txBox="1"/>
          <p:nvPr/>
        </p:nvSpPr>
        <p:spPr>
          <a:xfrm>
            <a:off x="7139242" y="3826444"/>
            <a:ext cx="1742328" cy="276999"/>
          </a:xfrm>
          <a:prstGeom prst="rect">
            <a:avLst/>
          </a:prstGeom>
          <a:noFill/>
        </p:spPr>
        <p:txBody>
          <a:bodyPr wrap="square" rtlCol="0">
            <a:spAutoFit/>
          </a:bodyPr>
          <a:lstStyle/>
          <a:p>
            <a:r>
              <a:rPr lang="en-US" sz="1200" dirty="0">
                <a:solidFill>
                  <a:srgbClr val="43A5D5"/>
                </a:solidFill>
                <a:latin typeface="Arial"/>
                <a:cs typeface="Arial"/>
              </a:rPr>
              <a:t>A: better than random</a:t>
            </a:r>
          </a:p>
        </p:txBody>
      </p:sp>
      <p:sp>
        <p:nvSpPr>
          <p:cNvPr id="13" name="TextBox 12"/>
          <p:cNvSpPr txBox="1"/>
          <p:nvPr/>
        </p:nvSpPr>
        <p:spPr>
          <a:xfrm>
            <a:off x="7139242" y="4068290"/>
            <a:ext cx="1742328" cy="276999"/>
          </a:xfrm>
          <a:prstGeom prst="rect">
            <a:avLst/>
          </a:prstGeom>
          <a:noFill/>
        </p:spPr>
        <p:txBody>
          <a:bodyPr wrap="square" rtlCol="0">
            <a:spAutoFit/>
          </a:bodyPr>
          <a:lstStyle/>
          <a:p>
            <a:r>
              <a:rPr lang="en-US" sz="1200" dirty="0">
                <a:solidFill>
                  <a:schemeClr val="bg1">
                    <a:lumMod val="50000"/>
                  </a:schemeClr>
                </a:solidFill>
                <a:latin typeface="Arial"/>
                <a:cs typeface="Arial"/>
              </a:rPr>
              <a:t>B: close to random</a:t>
            </a:r>
          </a:p>
        </p:txBody>
      </p:sp>
      <p:sp>
        <p:nvSpPr>
          <p:cNvPr id="14" name="TextBox 13"/>
          <p:cNvSpPr txBox="1"/>
          <p:nvPr/>
        </p:nvSpPr>
        <p:spPr>
          <a:xfrm>
            <a:off x="7139242" y="4306947"/>
            <a:ext cx="1742328" cy="276999"/>
          </a:xfrm>
          <a:prstGeom prst="rect">
            <a:avLst/>
          </a:prstGeom>
          <a:noFill/>
        </p:spPr>
        <p:txBody>
          <a:bodyPr wrap="square" rtlCol="0">
            <a:spAutoFit/>
          </a:bodyPr>
          <a:lstStyle/>
          <a:p>
            <a:r>
              <a:rPr lang="en-US" sz="1200" dirty="0">
                <a:solidFill>
                  <a:srgbClr val="E68C44"/>
                </a:solidFill>
                <a:latin typeface="Arial"/>
                <a:cs typeface="Arial"/>
              </a:rPr>
              <a:t>C: worse than random</a:t>
            </a:r>
          </a:p>
        </p:txBody>
      </p:sp>
      <p:sp>
        <p:nvSpPr>
          <p:cNvPr id="15" name="Rectangle 14"/>
          <p:cNvSpPr/>
          <p:nvPr/>
        </p:nvSpPr>
        <p:spPr>
          <a:xfrm>
            <a:off x="4872906" y="6396335"/>
            <a:ext cx="4271094" cy="461665"/>
          </a:xfrm>
          <a:prstGeom prst="rect">
            <a:avLst/>
          </a:prstGeom>
          <a:noFill/>
        </p:spPr>
        <p:txBody>
          <a:bodyPr wrap="square" rtlCol="0">
            <a:spAutoFit/>
          </a:bodyPr>
          <a:lstStyle/>
          <a:p>
            <a:r>
              <a:rPr lang="en-US" sz="800" dirty="0">
                <a:latin typeface="Arial"/>
                <a:cs typeface="Arial"/>
              </a:rPr>
              <a:t>Figure from</a:t>
            </a:r>
          </a:p>
          <a:p>
            <a:r>
              <a:rPr lang="en-US" sz="800" dirty="0">
                <a:latin typeface="Arial"/>
                <a:cs typeface="Arial"/>
                <a:hlinkClick r:id="rId7"/>
              </a:rPr>
              <a:t>Classification evaluation</a:t>
            </a:r>
            <a:endParaRPr lang="en-US" sz="800" dirty="0">
              <a:latin typeface="Arial"/>
              <a:cs typeface="Arial"/>
            </a:endParaRPr>
          </a:p>
          <a:p>
            <a:r>
              <a:rPr lang="en-US" sz="800" dirty="0">
                <a:latin typeface="Arial"/>
                <a:cs typeface="Arial"/>
              </a:rPr>
              <a:t>J. Lever, M. </a:t>
            </a:r>
            <a:r>
              <a:rPr lang="en-US" sz="800" dirty="0" err="1">
                <a:latin typeface="Arial"/>
                <a:cs typeface="Arial"/>
              </a:rPr>
              <a:t>Krzywinski</a:t>
            </a:r>
            <a:r>
              <a:rPr lang="en-US" sz="800" dirty="0">
                <a:latin typeface="Arial"/>
                <a:cs typeface="Arial"/>
              </a:rPr>
              <a:t> &amp; N. Altman, Nature Methods volume 13, pages 603–604 (2016)</a:t>
            </a:r>
          </a:p>
        </p:txBody>
      </p:sp>
    </p:spTree>
    <p:extLst>
      <p:ext uri="{BB962C8B-B14F-4D97-AF65-F5344CB8AC3E}">
        <p14:creationId xmlns:p14="http://schemas.microsoft.com/office/powerpoint/2010/main" val="382135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811389"/>
            <a:ext cx="7772400" cy="5930664"/>
          </a:xfrm>
        </p:spPr>
        <p:txBody>
          <a:bodyPr>
            <a:normAutofit/>
          </a:bodyPr>
          <a:lstStyle/>
          <a:p>
            <a:r>
              <a:rPr lang="en-US" sz="3600" dirty="0">
                <a:latin typeface="Arial"/>
                <a:cs typeface="Arial"/>
              </a:rPr>
              <a:t>Performance</a:t>
            </a:r>
            <a:br>
              <a:rPr lang="en-US" sz="3600" dirty="0">
                <a:latin typeface="Arial"/>
                <a:cs typeface="Arial"/>
              </a:rPr>
            </a:br>
            <a:br>
              <a:rPr lang="en-US" sz="3600" dirty="0">
                <a:latin typeface="Arial"/>
                <a:cs typeface="Arial"/>
              </a:rPr>
            </a:br>
            <a:br>
              <a:rPr lang="en-US" sz="3600" dirty="0">
                <a:latin typeface="Arial"/>
                <a:cs typeface="Arial"/>
              </a:rPr>
            </a:br>
            <a:br>
              <a:rPr lang="en-US" sz="3600" dirty="0">
                <a:latin typeface="Arial"/>
                <a:cs typeface="Arial"/>
              </a:rPr>
            </a:br>
            <a:br>
              <a:rPr lang="en-US" sz="3600" dirty="0">
                <a:latin typeface="Arial"/>
                <a:cs typeface="Arial"/>
              </a:rPr>
            </a:br>
            <a:br>
              <a:rPr lang="en-US" sz="3600" dirty="0">
                <a:latin typeface="Arial"/>
                <a:cs typeface="Arial"/>
              </a:rPr>
            </a:br>
            <a:br>
              <a:rPr lang="en-US" sz="3600" dirty="0">
                <a:latin typeface="Arial"/>
                <a:cs typeface="Arial"/>
              </a:rPr>
            </a:br>
            <a:br>
              <a:rPr lang="en-US" sz="3600" dirty="0">
                <a:latin typeface="Arial"/>
                <a:cs typeface="Arial"/>
              </a:rPr>
            </a:br>
            <a:br>
              <a:rPr lang="en-US" sz="3600" dirty="0">
                <a:latin typeface="Arial"/>
                <a:cs typeface="Arial"/>
              </a:rPr>
            </a:br>
            <a:r>
              <a:rPr lang="en-US" sz="1800" dirty="0">
                <a:latin typeface="Arial"/>
                <a:cs typeface="Arial"/>
              </a:rPr>
              <a:t>Compute accuracy, precision, recall and F1 for the 10 predictions above</a:t>
            </a:r>
            <a:br>
              <a:rPr lang="en-US" sz="1800" dirty="0">
                <a:latin typeface="Arial"/>
                <a:cs typeface="Arial"/>
              </a:rPr>
            </a:br>
            <a:br>
              <a:rPr lang="en-US" sz="1800" dirty="0">
                <a:latin typeface="Arial"/>
                <a:cs typeface="Arial"/>
              </a:rPr>
            </a:br>
            <a:endParaRPr lang="en-US" sz="1800" dirty="0">
              <a:latin typeface="Arial"/>
              <a:cs typeface="Arial"/>
            </a:endParaRP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#6</a:t>
            </a:r>
            <a:endParaRPr lang="en-US" sz="1800" dirty="0">
              <a:solidFill>
                <a:srgbClr val="FFFFFF"/>
              </a:solidFill>
              <a:latin typeface="Arial"/>
              <a:cs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956170413"/>
              </p:ext>
            </p:extLst>
          </p:nvPr>
        </p:nvGraphicFramePr>
        <p:xfrm>
          <a:off x="685800" y="1752340"/>
          <a:ext cx="3117839" cy="3769919"/>
        </p:xfrm>
        <a:graphic>
          <a:graphicData uri="http://schemas.openxmlformats.org/drawingml/2006/table">
            <a:tbl>
              <a:tblPr firstRow="1" bandRow="1">
                <a:tableStyleId>{7E9639D4-E3E2-4D34-9284-5A2195B3D0D7}</a:tableStyleId>
              </a:tblPr>
              <a:tblGrid>
                <a:gridCol w="973137">
                  <a:extLst>
                    <a:ext uri="{9D8B030D-6E8A-4147-A177-3AD203B41FA5}">
                      <a16:colId xmlns:a16="http://schemas.microsoft.com/office/drawing/2014/main" val="20000"/>
                    </a:ext>
                  </a:extLst>
                </a:gridCol>
                <a:gridCol w="1266161">
                  <a:extLst>
                    <a:ext uri="{9D8B030D-6E8A-4147-A177-3AD203B41FA5}">
                      <a16:colId xmlns:a16="http://schemas.microsoft.com/office/drawing/2014/main" val="20002"/>
                    </a:ext>
                  </a:extLst>
                </a:gridCol>
                <a:gridCol w="878541">
                  <a:extLst>
                    <a:ext uri="{9D8B030D-6E8A-4147-A177-3AD203B41FA5}">
                      <a16:colId xmlns:a16="http://schemas.microsoft.com/office/drawing/2014/main" val="20003"/>
                    </a:ext>
                  </a:extLst>
                </a:gridCol>
              </a:tblGrid>
              <a:tr h="628319">
                <a:tc>
                  <a:txBody>
                    <a:bodyPr/>
                    <a:lstStyle/>
                    <a:p>
                      <a:pPr algn="ctr"/>
                      <a:r>
                        <a:rPr lang="en-US" altLang="zh-CN" sz="2000" dirty="0">
                          <a:latin typeface="Arial"/>
                          <a:cs typeface="Arial"/>
                        </a:rPr>
                        <a:t>Sample</a:t>
                      </a:r>
                    </a:p>
                  </a:txBody>
                  <a:tcPr marL="0" marR="0" marT="0" marB="0"/>
                </a:tc>
                <a:tc>
                  <a:txBody>
                    <a:bodyPr/>
                    <a:lstStyle/>
                    <a:p>
                      <a:pPr algn="ctr"/>
                      <a:r>
                        <a:rPr lang="en-US" sz="2000" dirty="0">
                          <a:latin typeface="Arial"/>
                          <a:cs typeface="Arial"/>
                        </a:rPr>
                        <a:t>Predicted class</a:t>
                      </a:r>
                    </a:p>
                  </a:txBody>
                  <a:tcPr marL="0" marR="0" marT="0" marB="0"/>
                </a:tc>
                <a:tc>
                  <a:txBody>
                    <a:bodyPr/>
                    <a:lstStyle/>
                    <a:p>
                      <a:pPr algn="ctr"/>
                      <a:r>
                        <a:rPr lang="en-US" sz="2000" dirty="0">
                          <a:latin typeface="Arial"/>
                          <a:cs typeface="Arial"/>
                        </a:rPr>
                        <a:t>True class</a:t>
                      </a:r>
                    </a:p>
                  </a:txBody>
                  <a:tcPr marL="0" marR="0" marT="0" marB="0"/>
                </a:tc>
                <a:extLst>
                  <a:ext uri="{0D108BD9-81ED-4DB2-BD59-A6C34878D82A}">
                    <a16:rowId xmlns:a16="http://schemas.microsoft.com/office/drawing/2014/main" val="10000"/>
                  </a:ext>
                </a:extLst>
              </a:tr>
              <a:tr h="314160">
                <a:tc>
                  <a:txBody>
                    <a:bodyPr/>
                    <a:lstStyle/>
                    <a:p>
                      <a:pPr algn="ctr"/>
                      <a:r>
                        <a:rPr lang="en-US" sz="2000" dirty="0">
                          <a:latin typeface="Arial"/>
                          <a:cs typeface="Arial"/>
                        </a:rPr>
                        <a:t>1</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01"/>
                  </a:ext>
                </a:extLst>
              </a:tr>
              <a:tr h="314160">
                <a:tc>
                  <a:txBody>
                    <a:bodyPr/>
                    <a:lstStyle/>
                    <a:p>
                      <a:pPr algn="ctr"/>
                      <a:r>
                        <a:rPr lang="en-US" sz="2000" dirty="0">
                          <a:latin typeface="Arial"/>
                          <a:cs typeface="Arial"/>
                        </a:rPr>
                        <a:t>2</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02"/>
                  </a:ext>
                </a:extLst>
              </a:tr>
              <a:tr h="314160">
                <a:tc>
                  <a:txBody>
                    <a:bodyPr/>
                    <a:lstStyle/>
                    <a:p>
                      <a:pPr algn="ctr"/>
                      <a:r>
                        <a:rPr lang="en-US" sz="2000" dirty="0">
                          <a:latin typeface="Arial"/>
                          <a:cs typeface="Arial"/>
                        </a:rPr>
                        <a:t>3</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03"/>
                  </a:ext>
                </a:extLst>
              </a:tr>
              <a:tr h="314160">
                <a:tc>
                  <a:txBody>
                    <a:bodyPr/>
                    <a:lstStyle/>
                    <a:p>
                      <a:pPr algn="ctr"/>
                      <a:r>
                        <a:rPr lang="en-US" sz="2000" dirty="0">
                          <a:latin typeface="Arial"/>
                          <a:cs typeface="Arial"/>
                        </a:rPr>
                        <a:t>4</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04"/>
                  </a:ext>
                </a:extLst>
              </a:tr>
              <a:tr h="314160">
                <a:tc>
                  <a:txBody>
                    <a:bodyPr/>
                    <a:lstStyle/>
                    <a:p>
                      <a:pPr algn="ctr"/>
                      <a:r>
                        <a:rPr lang="en-US" sz="2000" dirty="0">
                          <a:latin typeface="Arial"/>
                          <a:cs typeface="Arial"/>
                        </a:rPr>
                        <a:t>5</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05"/>
                  </a:ext>
                </a:extLst>
              </a:tr>
              <a:tr h="314160">
                <a:tc>
                  <a:txBody>
                    <a:bodyPr/>
                    <a:lstStyle/>
                    <a:p>
                      <a:pPr algn="ctr"/>
                      <a:r>
                        <a:rPr lang="en-US" sz="2000" dirty="0">
                          <a:latin typeface="Arial"/>
                          <a:cs typeface="Arial"/>
                        </a:rPr>
                        <a:t>6</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06"/>
                  </a:ext>
                </a:extLst>
              </a:tr>
              <a:tr h="314160">
                <a:tc>
                  <a:txBody>
                    <a:bodyPr/>
                    <a:lstStyle/>
                    <a:p>
                      <a:pPr algn="ctr"/>
                      <a:r>
                        <a:rPr lang="en-US" sz="2000" dirty="0">
                          <a:latin typeface="Arial"/>
                          <a:cs typeface="Arial"/>
                        </a:rPr>
                        <a:t>7</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07"/>
                  </a:ext>
                </a:extLst>
              </a:tr>
              <a:tr h="314160">
                <a:tc>
                  <a:txBody>
                    <a:bodyPr/>
                    <a:lstStyle/>
                    <a:p>
                      <a:pPr algn="ctr"/>
                      <a:r>
                        <a:rPr lang="en-US" sz="2000" dirty="0">
                          <a:latin typeface="Arial"/>
                          <a:cs typeface="Arial"/>
                        </a:rPr>
                        <a:t>8</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08"/>
                  </a:ext>
                </a:extLst>
              </a:tr>
              <a:tr h="314160">
                <a:tc>
                  <a:txBody>
                    <a:bodyPr/>
                    <a:lstStyle/>
                    <a:p>
                      <a:pPr algn="ctr"/>
                      <a:r>
                        <a:rPr lang="en-US" sz="2000" dirty="0">
                          <a:latin typeface="Arial"/>
                          <a:cs typeface="Arial"/>
                        </a:rPr>
                        <a:t>9</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09"/>
                  </a:ext>
                </a:extLst>
              </a:tr>
              <a:tr h="314160">
                <a:tc>
                  <a:txBody>
                    <a:bodyPr/>
                    <a:lstStyle/>
                    <a:p>
                      <a:pPr algn="ctr"/>
                      <a:r>
                        <a:rPr lang="en-US" sz="2000" dirty="0">
                          <a:latin typeface="Arial"/>
                          <a:cs typeface="Arial"/>
                        </a:rPr>
                        <a:t>10</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a16="http://schemas.microsoft.com/office/drawing/2014/main" val="10010"/>
                  </a:ext>
                </a:extLst>
              </a:tr>
            </a:tbl>
          </a:graphicData>
        </a:graphic>
      </p:graphicFrame>
      <p:pic>
        <p:nvPicPr>
          <p:cNvPr id="5" name="Picture 4"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346" y="1853306"/>
            <a:ext cx="4586288" cy="657225"/>
          </a:xfrm>
          <a:prstGeom prst="rect">
            <a:avLst/>
          </a:prstGeom>
        </p:spPr>
      </p:pic>
      <p:pic>
        <p:nvPicPr>
          <p:cNvPr id="6" name="Picture 5" descr="gi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347" y="2803524"/>
            <a:ext cx="2943225" cy="657225"/>
          </a:xfrm>
          <a:prstGeom prst="rect">
            <a:avLst/>
          </a:prstGeom>
        </p:spPr>
      </p:pic>
      <p:pic>
        <p:nvPicPr>
          <p:cNvPr id="7" name="Picture 6"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347" y="3809320"/>
            <a:ext cx="2493169" cy="657225"/>
          </a:xfrm>
          <a:prstGeom prst="rect">
            <a:avLst/>
          </a:prstGeom>
        </p:spPr>
      </p:pic>
      <p:pic>
        <p:nvPicPr>
          <p:cNvPr id="8" name="Picture 7" descr="gif.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6347" y="4829315"/>
            <a:ext cx="3507581" cy="692944"/>
          </a:xfrm>
          <a:prstGeom prst="rect">
            <a:avLst/>
          </a:prstGeom>
        </p:spPr>
      </p:pic>
    </p:spTree>
    <p:extLst>
      <p:ext uri="{BB962C8B-B14F-4D97-AF65-F5344CB8AC3E}">
        <p14:creationId xmlns:p14="http://schemas.microsoft.com/office/powerpoint/2010/main" val="3637073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811389"/>
            <a:ext cx="7772400" cy="5930664"/>
          </a:xfrm>
        </p:spPr>
        <p:txBody>
          <a:bodyPr>
            <a:normAutofit/>
          </a:bodyPr>
          <a:lstStyle/>
          <a:p>
            <a:r>
              <a:rPr lang="en-US" sz="3600" dirty="0">
                <a:latin typeface="Arial"/>
                <a:cs typeface="Arial"/>
              </a:rPr>
              <a:t>Performance</a:t>
            </a:r>
            <a:br>
              <a:rPr lang="en-US" sz="3600" dirty="0">
                <a:latin typeface="Arial"/>
                <a:cs typeface="Arial"/>
              </a:rPr>
            </a:br>
            <a:br>
              <a:rPr lang="en-US" sz="3600" dirty="0">
                <a:latin typeface="Arial"/>
                <a:cs typeface="Arial"/>
              </a:rPr>
            </a:br>
            <a:br>
              <a:rPr lang="en-US" sz="3600" dirty="0">
                <a:latin typeface="Arial"/>
                <a:cs typeface="Arial"/>
              </a:rPr>
            </a:br>
            <a:br>
              <a:rPr lang="en-US" sz="1800" dirty="0">
                <a:latin typeface="Arial"/>
                <a:cs typeface="Arial"/>
              </a:rPr>
            </a:br>
            <a:r>
              <a:rPr lang="en-US" sz="1800" dirty="0">
                <a:latin typeface="Arial"/>
                <a:cs typeface="Arial"/>
              </a:rPr>
              <a:t>Experiment on toy_data_2.csv and toy_data_9.csv.</a:t>
            </a:r>
            <a:br>
              <a:rPr lang="en-US" sz="1800" dirty="0">
                <a:latin typeface="Arial"/>
                <a:cs typeface="Arial"/>
              </a:rPr>
            </a:br>
            <a:br>
              <a:rPr lang="en-US" sz="1800" dirty="0">
                <a:latin typeface="Arial"/>
                <a:cs typeface="Arial"/>
              </a:rPr>
            </a:br>
            <a:r>
              <a:rPr lang="en-US" sz="1400" dirty="0">
                <a:latin typeface="Arial"/>
                <a:cs typeface="Arial"/>
              </a:rPr>
              <a:t>Train a logistic regression classifier with default setting.</a:t>
            </a:r>
            <a:br>
              <a:rPr lang="en-US" sz="1400" dirty="0">
                <a:latin typeface="Arial"/>
                <a:cs typeface="Arial"/>
              </a:rPr>
            </a:br>
            <a:r>
              <a:rPr lang="en-US" sz="1400" dirty="0">
                <a:latin typeface="Arial"/>
                <a:cs typeface="Arial"/>
              </a:rPr>
              <a:t>What accuracy do you achieve? How about precision and recall?</a:t>
            </a:r>
            <a:br>
              <a:rPr lang="en-US" sz="1400" dirty="0">
                <a:latin typeface="Arial"/>
                <a:cs typeface="Arial"/>
              </a:rPr>
            </a:br>
            <a:r>
              <a:rPr lang="en-US" sz="1400" dirty="0">
                <a:latin typeface="Arial"/>
                <a:cs typeface="Arial"/>
              </a:rPr>
              <a:t>How good is your classifier?</a:t>
            </a:r>
            <a:br>
              <a:rPr lang="en-US" sz="1400" dirty="0">
                <a:latin typeface="Arial"/>
                <a:cs typeface="Arial"/>
              </a:rPr>
            </a:br>
            <a:br>
              <a:rPr lang="en-US" sz="1400" dirty="0">
                <a:latin typeface="Arial"/>
                <a:cs typeface="Arial"/>
              </a:rPr>
            </a:br>
            <a:r>
              <a:rPr lang="en-US" sz="1800" dirty="0">
                <a:latin typeface="Arial"/>
                <a:cs typeface="Arial"/>
              </a:rPr>
              <a:t>Think about when accuracy is not a good measure of performance, and why precision and recall are helpful.</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#7</a:t>
            </a:r>
            <a:endParaRPr lang="en-US" sz="1800" dirty="0">
              <a:solidFill>
                <a:srgbClr val="FFFFFF"/>
              </a:solidFill>
              <a:latin typeface="Arial"/>
              <a:cs typeface="Arial"/>
            </a:endParaRPr>
          </a:p>
        </p:txBody>
      </p:sp>
    </p:spTree>
    <p:extLst>
      <p:ext uri="{BB962C8B-B14F-4D97-AF65-F5344CB8AC3E}">
        <p14:creationId xmlns:p14="http://schemas.microsoft.com/office/powerpoint/2010/main" val="4044999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More on Plots</a:t>
            </a:r>
            <a:endParaRPr lang="en-US" sz="1800" dirty="0">
              <a:latin typeface="Arial"/>
              <a:cs typeface="Arial"/>
            </a:endParaRPr>
          </a:p>
        </p:txBody>
      </p:sp>
      <p:pic>
        <p:nvPicPr>
          <p:cNvPr id="5" name="Picture 4" descr="Screen Shot 2019-04-07 at 3.12.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36" y="2434678"/>
            <a:ext cx="8953927" cy="2846102"/>
          </a:xfrm>
          <a:prstGeom prst="rect">
            <a:avLst/>
          </a:prstGeom>
        </p:spPr>
      </p:pic>
      <p:sp>
        <p:nvSpPr>
          <p:cNvPr id="7" name="Rectangle 6"/>
          <p:cNvSpPr/>
          <p:nvPr/>
        </p:nvSpPr>
        <p:spPr>
          <a:xfrm>
            <a:off x="457200" y="1535760"/>
            <a:ext cx="8229600" cy="323165"/>
          </a:xfrm>
          <a:prstGeom prst="rect">
            <a:avLst/>
          </a:prstGeom>
        </p:spPr>
        <p:txBody>
          <a:bodyPr wrap="square">
            <a:spAutoFit/>
          </a:bodyPr>
          <a:lstStyle/>
          <a:p>
            <a:r>
              <a:rPr lang="en-US" sz="1500" i="1" dirty="0">
                <a:solidFill>
                  <a:srgbClr val="FF0000"/>
                </a:solidFill>
                <a:latin typeface="Arial"/>
                <a:cs typeface="Arial"/>
              </a:rPr>
              <a:t>Class imbalance</a:t>
            </a:r>
            <a:r>
              <a:rPr lang="en-US" sz="1500" dirty="0">
                <a:latin typeface="Arial"/>
                <a:cs typeface="Arial"/>
              </a:rPr>
              <a:t> can cause ROC curves to be poor visualizations of classifier performance.</a:t>
            </a:r>
          </a:p>
        </p:txBody>
      </p:sp>
      <p:sp>
        <p:nvSpPr>
          <p:cNvPr id="8" name="TextBox 7"/>
          <p:cNvSpPr txBox="1"/>
          <p:nvPr/>
        </p:nvSpPr>
        <p:spPr>
          <a:xfrm>
            <a:off x="3006601" y="5814720"/>
            <a:ext cx="3360829" cy="323165"/>
          </a:xfrm>
          <a:prstGeom prst="rect">
            <a:avLst/>
          </a:prstGeom>
          <a:noFill/>
        </p:spPr>
        <p:txBody>
          <a:bodyPr wrap="square" rtlCol="0">
            <a:spAutoFit/>
          </a:bodyPr>
          <a:lstStyle/>
          <a:p>
            <a:r>
              <a:rPr lang="en-US" sz="1500" dirty="0">
                <a:latin typeface="Arial"/>
                <a:cs typeface="Arial"/>
              </a:rPr>
              <a:t>Which curve is more informative?</a:t>
            </a:r>
          </a:p>
        </p:txBody>
      </p:sp>
      <p:sp>
        <p:nvSpPr>
          <p:cNvPr id="9" name="Rectangle 8"/>
          <p:cNvSpPr/>
          <p:nvPr/>
        </p:nvSpPr>
        <p:spPr>
          <a:xfrm>
            <a:off x="4872906" y="6396335"/>
            <a:ext cx="4271094" cy="461665"/>
          </a:xfrm>
          <a:prstGeom prst="rect">
            <a:avLst/>
          </a:prstGeom>
          <a:noFill/>
        </p:spPr>
        <p:txBody>
          <a:bodyPr wrap="square" rtlCol="0">
            <a:spAutoFit/>
          </a:bodyPr>
          <a:lstStyle/>
          <a:p>
            <a:r>
              <a:rPr lang="en-US" sz="800" dirty="0">
                <a:latin typeface="Arial"/>
                <a:cs typeface="Arial"/>
              </a:rPr>
              <a:t>Figure from</a:t>
            </a:r>
          </a:p>
          <a:p>
            <a:r>
              <a:rPr lang="en-US" sz="800" dirty="0">
                <a:latin typeface="Arial"/>
                <a:cs typeface="Arial"/>
                <a:hlinkClick r:id="rId3"/>
              </a:rPr>
              <a:t>Classification evaluation</a:t>
            </a:r>
            <a:endParaRPr lang="en-US" sz="800" dirty="0">
              <a:latin typeface="Arial"/>
              <a:cs typeface="Arial"/>
            </a:endParaRPr>
          </a:p>
          <a:p>
            <a:r>
              <a:rPr lang="en-US" sz="800" dirty="0">
                <a:latin typeface="Arial"/>
                <a:cs typeface="Arial"/>
              </a:rPr>
              <a:t>J. Lever, M. </a:t>
            </a:r>
            <a:r>
              <a:rPr lang="en-US" sz="800" dirty="0" err="1">
                <a:latin typeface="Arial"/>
                <a:cs typeface="Arial"/>
              </a:rPr>
              <a:t>Krzywinski</a:t>
            </a:r>
            <a:r>
              <a:rPr lang="en-US" sz="800" dirty="0">
                <a:latin typeface="Arial"/>
                <a:cs typeface="Arial"/>
              </a:rPr>
              <a:t> &amp; N. Altman, Nature Methods volume 13, pages 603–604 (2016)</a:t>
            </a:r>
          </a:p>
        </p:txBody>
      </p:sp>
    </p:spTree>
    <p:extLst>
      <p:ext uri="{BB962C8B-B14F-4D97-AF65-F5344CB8AC3E}">
        <p14:creationId xmlns:p14="http://schemas.microsoft.com/office/powerpoint/2010/main" val="2700542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More on Plots</a:t>
            </a:r>
            <a:endParaRPr lang="en-US" sz="1800" dirty="0">
              <a:latin typeface="Arial"/>
              <a:cs typeface="Arial"/>
            </a:endParaRPr>
          </a:p>
        </p:txBody>
      </p:sp>
      <p:sp>
        <p:nvSpPr>
          <p:cNvPr id="5" name="Rectangle 4"/>
          <p:cNvSpPr/>
          <p:nvPr/>
        </p:nvSpPr>
        <p:spPr>
          <a:xfrm>
            <a:off x="457200" y="1535760"/>
            <a:ext cx="8229600" cy="553998"/>
          </a:xfrm>
          <a:prstGeom prst="rect">
            <a:avLst/>
          </a:prstGeom>
        </p:spPr>
        <p:txBody>
          <a:bodyPr wrap="square">
            <a:spAutoFit/>
          </a:bodyPr>
          <a:lstStyle/>
          <a:p>
            <a:r>
              <a:rPr lang="en-US" sz="1500" dirty="0">
                <a:solidFill>
                  <a:srgbClr val="000000"/>
                </a:solidFill>
                <a:latin typeface="Arial"/>
                <a:cs typeface="Arial"/>
              </a:rPr>
              <a:t>A classification problem can sometimes be </a:t>
            </a:r>
            <a:r>
              <a:rPr lang="en-US" sz="1500" i="1" dirty="0">
                <a:solidFill>
                  <a:srgbClr val="FF0000"/>
                </a:solidFill>
                <a:latin typeface="Arial"/>
                <a:cs typeface="Arial"/>
              </a:rPr>
              <a:t>cost-sensitive</a:t>
            </a:r>
            <a:r>
              <a:rPr lang="en-US" sz="1500" dirty="0">
                <a:solidFill>
                  <a:srgbClr val="000000"/>
                </a:solidFill>
                <a:latin typeface="Arial"/>
                <a:cs typeface="Arial"/>
              </a:rPr>
              <a:t>.</a:t>
            </a:r>
          </a:p>
          <a:p>
            <a:r>
              <a:rPr lang="en-US" sz="1500" dirty="0">
                <a:solidFill>
                  <a:srgbClr val="000000"/>
                </a:solidFill>
                <a:latin typeface="Arial"/>
                <a:cs typeface="Arial"/>
              </a:rPr>
              <a:t>Use ROC curve to pick a </a:t>
            </a:r>
            <a:r>
              <a:rPr lang="en-US" sz="1500" i="1" dirty="0">
                <a:solidFill>
                  <a:srgbClr val="FF0000"/>
                </a:solidFill>
                <a:latin typeface="Arial"/>
                <a:cs typeface="Arial"/>
              </a:rPr>
              <a:t>decision threshold</a:t>
            </a:r>
            <a:r>
              <a:rPr lang="en-US" sz="1500" dirty="0">
                <a:solidFill>
                  <a:srgbClr val="000000"/>
                </a:solidFill>
                <a:latin typeface="Arial"/>
                <a:cs typeface="Arial"/>
              </a:rPr>
              <a:t>. </a:t>
            </a:r>
          </a:p>
        </p:txBody>
      </p:sp>
      <p:pic>
        <p:nvPicPr>
          <p:cNvPr id="7" name="Picture 6" descr="Screen Shot 2019-04-07 at 3.04.47 PM.png"/>
          <p:cNvPicPr>
            <a:picLocks noChangeAspect="1"/>
          </p:cNvPicPr>
          <p:nvPr/>
        </p:nvPicPr>
        <p:blipFill rotWithShape="1">
          <a:blip r:embed="rId2">
            <a:extLst>
              <a:ext uri="{28A0092B-C50C-407E-A947-70E740481C1C}">
                <a14:useLocalDpi xmlns:a14="http://schemas.microsoft.com/office/drawing/2010/main" val="0"/>
              </a:ext>
            </a:extLst>
          </a:blip>
          <a:srcRect r="49770"/>
          <a:stretch/>
        </p:blipFill>
        <p:spPr>
          <a:xfrm>
            <a:off x="450631" y="2987995"/>
            <a:ext cx="2738772" cy="2649318"/>
          </a:xfrm>
          <a:prstGeom prst="rect">
            <a:avLst/>
          </a:prstGeom>
        </p:spPr>
      </p:pic>
      <p:pic>
        <p:nvPicPr>
          <p:cNvPr id="9" name="Picture 8" descr="53ce5b72-126e-4856-9559-e7b3bea17b3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44" y="3049190"/>
            <a:ext cx="2197112" cy="2212570"/>
          </a:xfrm>
          <a:prstGeom prst="rect">
            <a:avLst/>
          </a:prstGeom>
        </p:spPr>
      </p:pic>
      <p:cxnSp>
        <p:nvCxnSpPr>
          <p:cNvPr id="12" name="Straight Connector 11"/>
          <p:cNvCxnSpPr/>
          <p:nvPr/>
        </p:nvCxnSpPr>
        <p:spPr>
          <a:xfrm flipV="1">
            <a:off x="925380" y="3049190"/>
            <a:ext cx="2101748" cy="311771"/>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354129" y="3091827"/>
            <a:ext cx="71388" cy="70103"/>
          </a:xfrm>
          <a:prstGeom prst="ellipse">
            <a:avLst/>
          </a:prstGeom>
          <a:solidFill>
            <a:srgbClr val="008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Screen Shot 2019-04-07 at 3.04.47 PM.png"/>
          <p:cNvPicPr>
            <a:picLocks noChangeAspect="1"/>
          </p:cNvPicPr>
          <p:nvPr/>
        </p:nvPicPr>
        <p:blipFill rotWithShape="1">
          <a:blip r:embed="rId2">
            <a:extLst>
              <a:ext uri="{28A0092B-C50C-407E-A947-70E740481C1C}">
                <a14:useLocalDpi xmlns:a14="http://schemas.microsoft.com/office/drawing/2010/main" val="0"/>
              </a:ext>
            </a:extLst>
          </a:blip>
          <a:srcRect r="49770"/>
          <a:stretch/>
        </p:blipFill>
        <p:spPr>
          <a:xfrm>
            <a:off x="3190430" y="2987995"/>
            <a:ext cx="2738772" cy="2649318"/>
          </a:xfrm>
          <a:prstGeom prst="rect">
            <a:avLst/>
          </a:prstGeom>
        </p:spPr>
      </p:pic>
      <p:pic>
        <p:nvPicPr>
          <p:cNvPr id="28" name="Picture 27" descr="53ce5b72-126e-4856-9559-e7b3bea17b3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43" y="3049190"/>
            <a:ext cx="2197112" cy="2212570"/>
          </a:xfrm>
          <a:prstGeom prst="rect">
            <a:avLst/>
          </a:prstGeom>
        </p:spPr>
      </p:pic>
      <p:cxnSp>
        <p:nvCxnSpPr>
          <p:cNvPr id="29" name="Straight Connector 28"/>
          <p:cNvCxnSpPr/>
          <p:nvPr/>
        </p:nvCxnSpPr>
        <p:spPr>
          <a:xfrm flipV="1">
            <a:off x="3733360" y="3005990"/>
            <a:ext cx="1029439" cy="127945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4299079" y="3497907"/>
            <a:ext cx="71388" cy="70103"/>
          </a:xfrm>
          <a:prstGeom prst="ellipse">
            <a:avLst/>
          </a:prstGeom>
          <a:solidFill>
            <a:srgbClr val="008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3976298" y="3900867"/>
            <a:ext cx="71388" cy="70103"/>
          </a:xfrm>
          <a:prstGeom prst="ellipse">
            <a:avLst/>
          </a:prstGeom>
          <a:solidFill>
            <a:srgbClr val="008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Screen Shot 2019-04-07 at 3.04.47 PM.png"/>
          <p:cNvPicPr>
            <a:picLocks noChangeAspect="1"/>
          </p:cNvPicPr>
          <p:nvPr/>
        </p:nvPicPr>
        <p:blipFill rotWithShape="1">
          <a:blip r:embed="rId2">
            <a:extLst>
              <a:ext uri="{28A0092B-C50C-407E-A947-70E740481C1C}">
                <a14:useLocalDpi xmlns:a14="http://schemas.microsoft.com/office/drawing/2010/main" val="0"/>
              </a:ext>
            </a:extLst>
          </a:blip>
          <a:srcRect r="49770"/>
          <a:stretch/>
        </p:blipFill>
        <p:spPr>
          <a:xfrm>
            <a:off x="5930475" y="2987995"/>
            <a:ext cx="2738772" cy="2649318"/>
          </a:xfrm>
          <a:prstGeom prst="rect">
            <a:avLst/>
          </a:prstGeom>
        </p:spPr>
      </p:pic>
      <p:pic>
        <p:nvPicPr>
          <p:cNvPr id="43" name="Picture 42" descr="53ce5b72-126e-4856-9559-e7b3bea17b3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088" y="3049190"/>
            <a:ext cx="2197112" cy="2212570"/>
          </a:xfrm>
          <a:prstGeom prst="rect">
            <a:avLst/>
          </a:prstGeom>
        </p:spPr>
      </p:pic>
      <p:cxnSp>
        <p:nvCxnSpPr>
          <p:cNvPr id="44" name="Straight Connector 43"/>
          <p:cNvCxnSpPr/>
          <p:nvPr/>
        </p:nvCxnSpPr>
        <p:spPr>
          <a:xfrm flipV="1">
            <a:off x="6387008" y="3049190"/>
            <a:ext cx="291450" cy="2141594"/>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6412999" y="4750707"/>
            <a:ext cx="71388" cy="70103"/>
          </a:xfrm>
          <a:prstGeom prst="ellipse">
            <a:avLst/>
          </a:prstGeom>
          <a:solidFill>
            <a:srgbClr val="008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440983" y="6099840"/>
            <a:ext cx="2574619" cy="323165"/>
          </a:xfrm>
          <a:prstGeom prst="rect">
            <a:avLst/>
          </a:prstGeom>
          <a:noFill/>
        </p:spPr>
        <p:txBody>
          <a:bodyPr wrap="square" rtlCol="0">
            <a:spAutoFit/>
          </a:bodyPr>
          <a:lstStyle/>
          <a:p>
            <a:r>
              <a:rPr lang="en-US" sz="1500" dirty="0">
                <a:latin typeface="Arial"/>
                <a:cs typeface="Arial"/>
              </a:rPr>
              <a:t>Which classifier is better?</a:t>
            </a:r>
          </a:p>
        </p:txBody>
      </p:sp>
      <p:sp>
        <p:nvSpPr>
          <p:cNvPr id="50" name="TextBox 49"/>
          <p:cNvSpPr txBox="1"/>
          <p:nvPr/>
        </p:nvSpPr>
        <p:spPr>
          <a:xfrm>
            <a:off x="691174" y="5871963"/>
            <a:ext cx="1275085" cy="276999"/>
          </a:xfrm>
          <a:prstGeom prst="rect">
            <a:avLst/>
          </a:prstGeom>
          <a:noFill/>
        </p:spPr>
        <p:txBody>
          <a:bodyPr wrap="square" rtlCol="0">
            <a:spAutoFit/>
          </a:bodyPr>
          <a:lstStyle/>
          <a:p>
            <a:r>
              <a:rPr lang="en-US" sz="1200" dirty="0">
                <a:solidFill>
                  <a:srgbClr val="43A5D5"/>
                </a:solidFill>
                <a:latin typeface="Arial"/>
                <a:cs typeface="Arial"/>
              </a:rPr>
              <a:t>Classifier A</a:t>
            </a:r>
          </a:p>
        </p:txBody>
      </p:sp>
      <p:sp>
        <p:nvSpPr>
          <p:cNvPr id="51" name="TextBox 50"/>
          <p:cNvSpPr txBox="1"/>
          <p:nvPr/>
        </p:nvSpPr>
        <p:spPr>
          <a:xfrm>
            <a:off x="691174" y="6094971"/>
            <a:ext cx="1275085" cy="276999"/>
          </a:xfrm>
          <a:prstGeom prst="rect">
            <a:avLst/>
          </a:prstGeom>
          <a:noFill/>
        </p:spPr>
        <p:txBody>
          <a:bodyPr wrap="square" rtlCol="0">
            <a:spAutoFit/>
          </a:bodyPr>
          <a:lstStyle/>
          <a:p>
            <a:r>
              <a:rPr lang="en-US" sz="1200" dirty="0">
                <a:solidFill>
                  <a:srgbClr val="E68C44"/>
                </a:solidFill>
                <a:latin typeface="Arial"/>
                <a:cs typeface="Arial"/>
              </a:rPr>
              <a:t>Classifier B</a:t>
            </a:r>
          </a:p>
        </p:txBody>
      </p:sp>
      <p:sp>
        <p:nvSpPr>
          <p:cNvPr id="52" name="TextBox 51"/>
          <p:cNvSpPr txBox="1"/>
          <p:nvPr/>
        </p:nvSpPr>
        <p:spPr>
          <a:xfrm>
            <a:off x="872141" y="2517540"/>
            <a:ext cx="2084556" cy="276999"/>
          </a:xfrm>
          <a:prstGeom prst="rect">
            <a:avLst/>
          </a:prstGeom>
          <a:noFill/>
        </p:spPr>
        <p:txBody>
          <a:bodyPr wrap="square" rtlCol="0">
            <a:spAutoFit/>
          </a:bodyPr>
          <a:lstStyle/>
          <a:p>
            <a:pPr algn="ctr"/>
            <a:r>
              <a:rPr lang="en-US" sz="1200" dirty="0">
                <a:latin typeface="Arial"/>
                <a:cs typeface="Arial"/>
              </a:rPr>
              <a:t>FN costs more than FP</a:t>
            </a:r>
          </a:p>
        </p:txBody>
      </p:sp>
      <p:sp>
        <p:nvSpPr>
          <p:cNvPr id="53" name="TextBox 52"/>
          <p:cNvSpPr txBox="1"/>
          <p:nvPr/>
        </p:nvSpPr>
        <p:spPr>
          <a:xfrm>
            <a:off x="3660041" y="2517540"/>
            <a:ext cx="2084556" cy="276999"/>
          </a:xfrm>
          <a:prstGeom prst="rect">
            <a:avLst/>
          </a:prstGeom>
          <a:noFill/>
        </p:spPr>
        <p:txBody>
          <a:bodyPr wrap="square" rtlCol="0">
            <a:spAutoFit/>
          </a:bodyPr>
          <a:lstStyle/>
          <a:p>
            <a:pPr algn="ctr"/>
            <a:r>
              <a:rPr lang="en-US" sz="1200" dirty="0">
                <a:latin typeface="Arial"/>
                <a:cs typeface="Arial"/>
              </a:rPr>
              <a:t>FN and FP cost equally</a:t>
            </a:r>
          </a:p>
        </p:txBody>
      </p:sp>
      <p:sp>
        <p:nvSpPr>
          <p:cNvPr id="54" name="TextBox 53"/>
          <p:cNvSpPr txBox="1"/>
          <p:nvPr/>
        </p:nvSpPr>
        <p:spPr>
          <a:xfrm>
            <a:off x="6257466" y="2517540"/>
            <a:ext cx="2084556" cy="276999"/>
          </a:xfrm>
          <a:prstGeom prst="rect">
            <a:avLst/>
          </a:prstGeom>
          <a:noFill/>
        </p:spPr>
        <p:txBody>
          <a:bodyPr wrap="square" rtlCol="0">
            <a:spAutoFit/>
          </a:bodyPr>
          <a:lstStyle/>
          <a:p>
            <a:pPr algn="ctr"/>
            <a:r>
              <a:rPr lang="en-US" sz="1200" dirty="0">
                <a:latin typeface="Arial"/>
                <a:cs typeface="Arial"/>
              </a:rPr>
              <a:t>FP costs more than FN</a:t>
            </a:r>
          </a:p>
        </p:txBody>
      </p:sp>
    </p:spTree>
    <p:extLst>
      <p:ext uri="{BB962C8B-B14F-4D97-AF65-F5344CB8AC3E}">
        <p14:creationId xmlns:p14="http://schemas.microsoft.com/office/powerpoint/2010/main" val="1855841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3: Evaluation</a:t>
            </a:r>
            <a:endParaRPr lang="en-US" sz="1800" dirty="0">
              <a:latin typeface="Arial"/>
              <a:cs typeface="Arial"/>
            </a:endParaRPr>
          </a:p>
        </p:txBody>
      </p:sp>
      <p:sp>
        <p:nvSpPr>
          <p:cNvPr id="3" name="Content Placeholder 2"/>
          <p:cNvSpPr>
            <a:spLocks noGrp="1"/>
          </p:cNvSpPr>
          <p:nvPr>
            <p:ph idx="1"/>
          </p:nvPr>
        </p:nvSpPr>
        <p:spPr>
          <a:xfrm>
            <a:off x="457200" y="1600201"/>
            <a:ext cx="8229600" cy="3497232"/>
          </a:xfrm>
        </p:spPr>
        <p:txBody>
          <a:bodyPr>
            <a:normAutofit/>
          </a:bodyPr>
          <a:lstStyle/>
          <a:p>
            <a:r>
              <a:rPr lang="en-US" sz="2000" dirty="0">
                <a:latin typeface="Arial"/>
                <a:cs typeface="Arial"/>
              </a:rPr>
              <a:t>Why do we only evaluate on the test set one time?</a:t>
            </a:r>
          </a:p>
        </p:txBody>
      </p:sp>
    </p:spTree>
    <p:extLst>
      <p:ext uri="{BB962C8B-B14F-4D97-AF65-F5344CB8AC3E}">
        <p14:creationId xmlns:p14="http://schemas.microsoft.com/office/powerpoint/2010/main" val="46403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4: Prediction</a:t>
            </a:r>
            <a:endParaRPr lang="en-US" sz="1800" dirty="0">
              <a:latin typeface="Arial"/>
              <a:cs typeface="Arial"/>
            </a:endParaRPr>
          </a:p>
        </p:txBody>
      </p:sp>
      <p:sp>
        <p:nvSpPr>
          <p:cNvPr id="6" name="TextBox 5"/>
          <p:cNvSpPr txBox="1"/>
          <p:nvPr/>
        </p:nvSpPr>
        <p:spPr>
          <a:xfrm>
            <a:off x="457200" y="6362395"/>
            <a:ext cx="3228450" cy="461665"/>
          </a:xfrm>
          <a:prstGeom prst="rect">
            <a:avLst/>
          </a:prstGeom>
          <a:noFill/>
        </p:spPr>
        <p:txBody>
          <a:bodyPr wrap="square" rtlCol="0">
            <a:spAutoFit/>
          </a:bodyPr>
          <a:lstStyle/>
          <a:p>
            <a:r>
              <a:rPr lang="en-US" sz="800" dirty="0">
                <a:latin typeface="Arial"/>
                <a:cs typeface="Arial"/>
              </a:rPr>
              <a:t>Image 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2" name="Picture 1">
            <a:extLst>
              <a:ext uri="{FF2B5EF4-FFF2-40B4-BE49-F238E27FC236}">
                <a16:creationId xmlns:a16="http://schemas.microsoft.com/office/drawing/2014/main" id="{9A2D59FE-037F-4752-821E-DC331BF5F6E1}"/>
              </a:ext>
            </a:extLst>
          </p:cNvPr>
          <p:cNvPicPr>
            <a:picLocks noChangeAspect="1"/>
          </p:cNvPicPr>
          <p:nvPr/>
        </p:nvPicPr>
        <p:blipFill>
          <a:blip r:embed="rId3"/>
          <a:stretch>
            <a:fillRect/>
          </a:stretch>
        </p:blipFill>
        <p:spPr>
          <a:xfrm>
            <a:off x="647952" y="2071733"/>
            <a:ext cx="8096376" cy="2825846"/>
          </a:xfrm>
          <a:prstGeom prst="rect">
            <a:avLst/>
          </a:prstGeom>
        </p:spPr>
      </p:pic>
      <p:sp>
        <p:nvSpPr>
          <p:cNvPr id="3" name="Rectangle 2">
            <a:extLst>
              <a:ext uri="{FF2B5EF4-FFF2-40B4-BE49-F238E27FC236}">
                <a16:creationId xmlns:a16="http://schemas.microsoft.com/office/drawing/2014/main" id="{A26F1CC4-6453-46B1-A12F-44EAFCC11144}"/>
              </a:ext>
            </a:extLst>
          </p:cNvPr>
          <p:cNvSpPr/>
          <p:nvPr/>
        </p:nvSpPr>
        <p:spPr>
          <a:xfrm>
            <a:off x="8686799" y="2004413"/>
            <a:ext cx="130195"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82F179-475F-4CD3-83B8-EC02ABF8E3CA}"/>
              </a:ext>
            </a:extLst>
          </p:cNvPr>
          <p:cNvSpPr/>
          <p:nvPr/>
        </p:nvSpPr>
        <p:spPr>
          <a:xfrm>
            <a:off x="647952" y="1997999"/>
            <a:ext cx="6418967"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16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4: Prediction</a:t>
            </a:r>
            <a:endParaRPr lang="en-US" sz="1800" dirty="0">
              <a:latin typeface="Arial"/>
              <a:cs typeface="Arial"/>
            </a:endParaRPr>
          </a:p>
        </p:txBody>
      </p:sp>
      <p:sp>
        <p:nvSpPr>
          <p:cNvPr id="3" name="Content Placeholder 2"/>
          <p:cNvSpPr>
            <a:spLocks noGrp="1"/>
          </p:cNvSpPr>
          <p:nvPr>
            <p:ph idx="1"/>
          </p:nvPr>
        </p:nvSpPr>
        <p:spPr>
          <a:xfrm>
            <a:off x="457200" y="1600201"/>
            <a:ext cx="8229600" cy="3497232"/>
          </a:xfrm>
        </p:spPr>
        <p:txBody>
          <a:bodyPr>
            <a:normAutofit/>
          </a:bodyPr>
          <a:lstStyle/>
          <a:p>
            <a:r>
              <a:rPr lang="en-US" sz="2000" dirty="0">
                <a:latin typeface="Arial"/>
                <a:cs typeface="Arial"/>
              </a:rPr>
              <a:t>Trained models can make predictions on new unlabeled samples</a:t>
            </a:r>
          </a:p>
        </p:txBody>
      </p:sp>
    </p:spTree>
    <p:extLst>
      <p:ext uri="{BB962C8B-B14F-4D97-AF65-F5344CB8AC3E}">
        <p14:creationId xmlns:p14="http://schemas.microsoft.com/office/powerpoint/2010/main" val="3797431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Classifiers</a:t>
            </a:r>
            <a:endParaRPr lang="en-US" sz="1800" dirty="0">
              <a:latin typeface="Arial"/>
              <a:cs typeface="Arial"/>
            </a:endParaRPr>
          </a:p>
        </p:txBody>
      </p:sp>
      <p:sp>
        <p:nvSpPr>
          <p:cNvPr id="3" name="Content Placeholder 2"/>
          <p:cNvSpPr>
            <a:spLocks noGrp="1"/>
          </p:cNvSpPr>
          <p:nvPr>
            <p:ph idx="1"/>
          </p:nvPr>
        </p:nvSpPr>
        <p:spPr>
          <a:xfrm>
            <a:off x="457200" y="1600201"/>
            <a:ext cx="8229600" cy="3497232"/>
          </a:xfrm>
        </p:spPr>
        <p:txBody>
          <a:bodyPr>
            <a:normAutofit/>
          </a:bodyPr>
          <a:lstStyle/>
          <a:p>
            <a:r>
              <a:rPr lang="en-US" sz="2000" dirty="0">
                <a:latin typeface="Arial"/>
                <a:cs typeface="Arial"/>
              </a:rPr>
              <a:t>Now let’s learn some classifiers!</a:t>
            </a:r>
          </a:p>
          <a:p>
            <a:r>
              <a:rPr lang="en-US" sz="2000" dirty="0">
                <a:latin typeface="Arial"/>
                <a:cs typeface="Arial"/>
              </a:rPr>
              <a:t>Classifier types</a:t>
            </a:r>
          </a:p>
          <a:p>
            <a:pPr lvl="1"/>
            <a:r>
              <a:rPr lang="en-US" sz="1600" dirty="0">
                <a:latin typeface="Arial"/>
                <a:cs typeface="Arial"/>
              </a:rPr>
              <a:t>Logistic Regression</a:t>
            </a:r>
          </a:p>
          <a:p>
            <a:pPr lvl="1"/>
            <a:r>
              <a:rPr lang="en-US" sz="1600" dirty="0">
                <a:latin typeface="Arial"/>
                <a:cs typeface="Arial"/>
              </a:rPr>
              <a:t>Neural Networks</a:t>
            </a:r>
          </a:p>
          <a:p>
            <a:pPr lvl="1"/>
            <a:r>
              <a:rPr lang="en-US" sz="1600" dirty="0">
                <a:latin typeface="Arial"/>
                <a:cs typeface="Arial"/>
              </a:rPr>
              <a:t>Decision Trees</a:t>
            </a:r>
          </a:p>
          <a:p>
            <a:pPr lvl="1"/>
            <a:r>
              <a:rPr lang="en-US" sz="1600" dirty="0">
                <a:latin typeface="Arial"/>
                <a:cs typeface="Arial"/>
              </a:rPr>
              <a:t>Random Forests</a:t>
            </a:r>
          </a:p>
          <a:p>
            <a:pPr lvl="1"/>
            <a:r>
              <a:rPr lang="en-US" sz="1600" dirty="0">
                <a:latin typeface="Arial"/>
                <a:cs typeface="Arial"/>
              </a:rPr>
              <a:t>Support Vector Machine (SVM)</a:t>
            </a:r>
          </a:p>
          <a:p>
            <a:pPr lvl="1"/>
            <a:r>
              <a:rPr lang="en-US" sz="1600" dirty="0">
                <a:latin typeface="Arial"/>
                <a:cs typeface="Arial"/>
              </a:rPr>
              <a:t>K-Nearest Neighbors (if time permits)</a:t>
            </a:r>
          </a:p>
          <a:p>
            <a:pPr lvl="1"/>
            <a:r>
              <a:rPr lang="en-US" sz="1600" dirty="0">
                <a:latin typeface="Arial"/>
                <a:cs typeface="Arial"/>
              </a:rPr>
              <a:t>Naïve Bayes (if time permits)</a:t>
            </a:r>
          </a:p>
        </p:txBody>
      </p:sp>
    </p:spTree>
    <p:extLst>
      <p:ext uri="{BB962C8B-B14F-4D97-AF65-F5344CB8AC3E}">
        <p14:creationId xmlns:p14="http://schemas.microsoft.com/office/powerpoint/2010/main" val="254294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We will cover</a:t>
            </a:r>
            <a:r>
              <a:rPr lang="mr-IN" sz="2400" i="1" dirty="0">
                <a:latin typeface="Arial"/>
                <a:cs typeface="Arial"/>
              </a:rPr>
              <a:t>…</a:t>
            </a:r>
            <a:endParaRPr lang="en-US" sz="1800" dirty="0">
              <a:latin typeface="Arial"/>
              <a:cs typeface="Arial"/>
            </a:endParaRPr>
          </a:p>
        </p:txBody>
      </p:sp>
      <p:sp>
        <p:nvSpPr>
          <p:cNvPr id="6" name="Content Placeholder 4"/>
          <p:cNvSpPr>
            <a:spLocks noGrp="1"/>
          </p:cNvSpPr>
          <p:nvPr>
            <p:ph idx="1"/>
          </p:nvPr>
        </p:nvSpPr>
        <p:spPr>
          <a:xfrm>
            <a:off x="457200" y="1600200"/>
            <a:ext cx="8229600" cy="4525963"/>
          </a:xfrm>
        </p:spPr>
        <p:txBody>
          <a:bodyPr>
            <a:normAutofit fontScale="92500" lnSpcReduction="20000"/>
          </a:bodyPr>
          <a:lstStyle/>
          <a:p>
            <a:r>
              <a:rPr lang="en-US" sz="2000" dirty="0">
                <a:latin typeface="Arial"/>
                <a:cs typeface="Arial"/>
              </a:rPr>
              <a:t>An introduction to ML</a:t>
            </a:r>
          </a:p>
          <a:p>
            <a:pPr lvl="1"/>
            <a:r>
              <a:rPr lang="en-US" sz="1600" dirty="0">
                <a:latin typeface="Arial"/>
                <a:cs typeface="Arial"/>
              </a:rPr>
              <a:t>Motivation</a:t>
            </a:r>
          </a:p>
          <a:p>
            <a:pPr lvl="1"/>
            <a:r>
              <a:rPr lang="en-US" sz="1600" dirty="0">
                <a:latin typeface="Arial"/>
                <a:cs typeface="Arial"/>
              </a:rPr>
              <a:t>Tasks (we will focus on classification)</a:t>
            </a:r>
          </a:p>
          <a:p>
            <a:pPr marL="0" indent="0">
              <a:buNone/>
            </a:pPr>
            <a:endParaRPr lang="en-US" sz="2000" dirty="0">
              <a:latin typeface="Arial"/>
              <a:cs typeface="Arial"/>
            </a:endParaRPr>
          </a:p>
          <a:p>
            <a:r>
              <a:rPr lang="en-US" sz="2000" dirty="0">
                <a:latin typeface="Arial"/>
                <a:cs typeface="Arial"/>
              </a:rPr>
              <a:t>The basics of ML</a:t>
            </a:r>
          </a:p>
          <a:p>
            <a:pPr lvl="1"/>
            <a:r>
              <a:rPr lang="en-US" sz="1600" dirty="0">
                <a:latin typeface="Arial"/>
                <a:cs typeface="Arial"/>
              </a:rPr>
              <a:t>ML vocabulary</a:t>
            </a:r>
          </a:p>
          <a:p>
            <a:pPr lvl="1"/>
            <a:r>
              <a:rPr lang="en-US" sz="1600" dirty="0">
                <a:latin typeface="Arial"/>
                <a:cs typeface="Arial"/>
              </a:rPr>
              <a:t>Typical ML workflow</a:t>
            </a:r>
          </a:p>
          <a:p>
            <a:pPr lvl="1"/>
            <a:endParaRPr lang="en-US" sz="1600" dirty="0">
              <a:latin typeface="Arial"/>
              <a:cs typeface="Arial"/>
            </a:endParaRPr>
          </a:p>
          <a:p>
            <a:r>
              <a:rPr lang="en-US" sz="2000" dirty="0">
                <a:latin typeface="Arial"/>
                <a:cs typeface="Arial"/>
              </a:rPr>
              <a:t>Evaluation of classifier performance</a:t>
            </a:r>
          </a:p>
          <a:p>
            <a:pPr lvl="1"/>
            <a:r>
              <a:rPr lang="en-US" sz="1600" dirty="0">
                <a:latin typeface="Arial"/>
                <a:cs typeface="Arial"/>
              </a:rPr>
              <a:t>Metrics</a:t>
            </a:r>
          </a:p>
          <a:p>
            <a:pPr lvl="1"/>
            <a:r>
              <a:rPr lang="en-US" sz="1600" dirty="0">
                <a:latin typeface="Arial"/>
                <a:cs typeface="Arial"/>
              </a:rPr>
              <a:t>Plots</a:t>
            </a:r>
          </a:p>
          <a:p>
            <a:endParaRPr lang="en-US" sz="2000" dirty="0">
              <a:latin typeface="Arial"/>
              <a:cs typeface="Arial"/>
            </a:endParaRPr>
          </a:p>
          <a:p>
            <a:r>
              <a:rPr lang="en-US" sz="2000" dirty="0">
                <a:latin typeface="Arial"/>
                <a:cs typeface="Arial"/>
              </a:rPr>
              <a:t>Some simple (but popular) classification models</a:t>
            </a:r>
          </a:p>
          <a:p>
            <a:pPr lvl="1"/>
            <a:r>
              <a:rPr lang="en-US" sz="1600" dirty="0">
                <a:latin typeface="Arial"/>
                <a:cs typeface="Arial"/>
              </a:rPr>
              <a:t>Neural Networks, Random Forests, Support Vector Machines, Naïve Bayes </a:t>
            </a:r>
            <a:r>
              <a:rPr lang="mr-IN" sz="1600" dirty="0">
                <a:latin typeface="Arial"/>
                <a:cs typeface="Arial"/>
              </a:rPr>
              <a:t>…</a:t>
            </a:r>
            <a:endParaRPr lang="en-US" sz="1600" dirty="0">
              <a:latin typeface="Arial"/>
              <a:cs typeface="Arial"/>
            </a:endParaRPr>
          </a:p>
          <a:p>
            <a:pPr marL="0" indent="0">
              <a:buNone/>
            </a:pPr>
            <a:endParaRPr lang="en-US" sz="2000" dirty="0">
              <a:latin typeface="Arial"/>
              <a:cs typeface="Arial"/>
            </a:endParaRPr>
          </a:p>
          <a:p>
            <a:r>
              <a:rPr lang="en-US" sz="2000" dirty="0">
                <a:latin typeface="Arial"/>
                <a:cs typeface="Arial"/>
              </a:rPr>
              <a:t>Hands-on practice with toy and real datasets</a:t>
            </a:r>
          </a:p>
          <a:p>
            <a:pPr lvl="1"/>
            <a:endParaRPr lang="en-US" sz="1600" dirty="0">
              <a:latin typeface="Arial"/>
              <a:cs typeface="Arial"/>
            </a:endParaRPr>
          </a:p>
        </p:txBody>
      </p:sp>
    </p:spTree>
    <p:extLst>
      <p:ext uri="{BB962C8B-B14F-4D97-AF65-F5344CB8AC3E}">
        <p14:creationId xmlns:p14="http://schemas.microsoft.com/office/powerpoint/2010/main" val="3936400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Logistic Regression: </a:t>
            </a:r>
            <a:r>
              <a:rPr lang="en-US" sz="1800" dirty="0">
                <a:latin typeface="Arial"/>
                <a:cs typeface="Arial"/>
              </a:rPr>
              <a:t>Representations and Inference</a:t>
            </a:r>
          </a:p>
        </p:txBody>
      </p:sp>
      <p:grpSp>
        <p:nvGrpSpPr>
          <p:cNvPr id="4" name="Group 3"/>
          <p:cNvGrpSpPr/>
          <p:nvPr/>
        </p:nvGrpSpPr>
        <p:grpSpPr>
          <a:xfrm>
            <a:off x="570378" y="955840"/>
            <a:ext cx="7911194" cy="2662140"/>
            <a:chOff x="570378" y="955840"/>
            <a:chExt cx="7911194" cy="2662140"/>
          </a:xfrm>
        </p:grpSpPr>
        <p:sp>
          <p:nvSpPr>
            <p:cNvPr id="5" name="TextBox 4"/>
            <p:cNvSpPr txBox="1"/>
            <p:nvPr/>
          </p:nvSpPr>
          <p:spPr>
            <a:xfrm>
              <a:off x="633425" y="1588746"/>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7" name="TextBox 6"/>
            <p:cNvSpPr txBox="1"/>
            <p:nvPr/>
          </p:nvSpPr>
          <p:spPr>
            <a:xfrm>
              <a:off x="633425" y="2181614"/>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12" name="TextBox 11"/>
            <p:cNvSpPr txBox="1"/>
            <p:nvPr/>
          </p:nvSpPr>
          <p:spPr>
            <a:xfrm>
              <a:off x="2679869" y="1970001"/>
              <a:ext cx="350828" cy="338554"/>
            </a:xfrm>
            <a:prstGeom prst="rect">
              <a:avLst/>
            </a:prstGeom>
            <a:noFill/>
          </p:spPr>
          <p:txBody>
            <a:bodyPr wrap="square" rtlCol="0">
              <a:spAutoFit/>
            </a:bodyPr>
            <a:lstStyle/>
            <a:p>
              <a:r>
                <a:rPr lang="en-US" sz="1600" i="1" dirty="0">
                  <a:latin typeface="Times New Roman"/>
                  <a:cs typeface="Times New Roman"/>
                </a:rPr>
                <a:t>z</a:t>
              </a:r>
              <a:endParaRPr lang="en-US" sz="1600" i="1" baseline="-25000" dirty="0">
                <a:latin typeface="Times New Roman"/>
                <a:cs typeface="Times New Roman"/>
              </a:endParaRPr>
            </a:p>
          </p:txBody>
        </p:sp>
        <p:sp>
          <p:nvSpPr>
            <p:cNvPr id="18" name="TextBox 17"/>
            <p:cNvSpPr txBox="1"/>
            <p:nvPr/>
          </p:nvSpPr>
          <p:spPr>
            <a:xfrm>
              <a:off x="1362746" y="1184440"/>
              <a:ext cx="659028" cy="307777"/>
            </a:xfrm>
            <a:prstGeom prst="rect">
              <a:avLst/>
            </a:prstGeom>
            <a:noFill/>
          </p:spPr>
          <p:txBody>
            <a:bodyPr wrap="square" rtlCol="0">
              <a:spAutoFit/>
            </a:bodyPr>
            <a:lstStyle/>
            <a:p>
              <a:r>
                <a:rPr lang="en-US" sz="1400" i="1" dirty="0">
                  <a:latin typeface="Times New Roman"/>
                  <a:cs typeface="Times New Roman"/>
                </a:rPr>
                <a:t>w</a:t>
              </a:r>
              <a:r>
                <a:rPr lang="en-US" sz="1400" i="1" baseline="-25000" dirty="0">
                  <a:latin typeface="Times New Roman"/>
                  <a:cs typeface="Times New Roman"/>
                </a:rPr>
                <a:t>0</a:t>
              </a:r>
            </a:p>
          </p:txBody>
        </p:sp>
        <p:sp>
          <p:nvSpPr>
            <p:cNvPr id="19" name="TextBox 18"/>
            <p:cNvSpPr txBox="1"/>
            <p:nvPr/>
          </p:nvSpPr>
          <p:spPr>
            <a:xfrm>
              <a:off x="644122" y="1011609"/>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20" name="Oval 19"/>
            <p:cNvSpPr/>
            <p:nvPr/>
          </p:nvSpPr>
          <p:spPr>
            <a:xfrm>
              <a:off x="570378" y="95584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37066" y="3100091"/>
              <a:ext cx="427879"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cxnSp>
          <p:nvCxnSpPr>
            <p:cNvPr id="24" name="Straight Connector 23"/>
            <p:cNvCxnSpPr>
              <a:stCxn id="20" idx="6"/>
              <a:endCxn id="53" idx="2"/>
            </p:cNvCxnSpPr>
            <p:nvPr/>
          </p:nvCxnSpPr>
          <p:spPr>
            <a:xfrm>
              <a:off x="1027578" y="1184440"/>
              <a:ext cx="1563825" cy="98438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62746" y="1616598"/>
              <a:ext cx="659028" cy="307777"/>
            </a:xfrm>
            <a:prstGeom prst="rect">
              <a:avLst/>
            </a:prstGeom>
            <a:noFill/>
          </p:spPr>
          <p:txBody>
            <a:bodyPr wrap="square" rtlCol="0">
              <a:spAutoFit/>
            </a:bodyPr>
            <a:lstStyle/>
            <a:p>
              <a:r>
                <a:rPr lang="en-US" sz="1400" i="1" dirty="0">
                  <a:latin typeface="Times New Roman"/>
                  <a:cs typeface="Times New Roman"/>
                </a:rPr>
                <a:t>w</a:t>
              </a:r>
              <a:r>
                <a:rPr lang="en-US" sz="1400" i="1" baseline="-25000" dirty="0">
                  <a:latin typeface="Times New Roman"/>
                  <a:cs typeface="Times New Roman"/>
                </a:rPr>
                <a:t>1</a:t>
              </a:r>
            </a:p>
          </p:txBody>
        </p:sp>
        <p:sp>
          <p:nvSpPr>
            <p:cNvPr id="26" name="TextBox 25"/>
            <p:cNvSpPr txBox="1"/>
            <p:nvPr/>
          </p:nvSpPr>
          <p:spPr>
            <a:xfrm>
              <a:off x="1362746" y="2010544"/>
              <a:ext cx="659028" cy="307777"/>
            </a:xfrm>
            <a:prstGeom prst="rect">
              <a:avLst/>
            </a:prstGeom>
            <a:noFill/>
          </p:spPr>
          <p:txBody>
            <a:bodyPr wrap="square" rtlCol="0">
              <a:spAutoFit/>
            </a:bodyPr>
            <a:lstStyle/>
            <a:p>
              <a:r>
                <a:rPr lang="en-US" sz="1400" i="1" dirty="0">
                  <a:latin typeface="Times New Roman"/>
                  <a:cs typeface="Times New Roman"/>
                </a:rPr>
                <a:t>w</a:t>
              </a:r>
              <a:r>
                <a:rPr lang="en-US" sz="1400" i="1" baseline="-25000" dirty="0">
                  <a:latin typeface="Times New Roman"/>
                  <a:cs typeface="Times New Roman"/>
                </a:rPr>
                <a:t>2</a:t>
              </a:r>
            </a:p>
          </p:txBody>
        </p:sp>
        <p:sp>
          <p:nvSpPr>
            <p:cNvPr id="28" name="TextBox 27"/>
            <p:cNvSpPr txBox="1"/>
            <p:nvPr/>
          </p:nvSpPr>
          <p:spPr>
            <a:xfrm>
              <a:off x="1362746" y="2418563"/>
              <a:ext cx="659028" cy="307777"/>
            </a:xfrm>
            <a:prstGeom prst="rect">
              <a:avLst/>
            </a:prstGeom>
            <a:noFill/>
          </p:spPr>
          <p:txBody>
            <a:bodyPr wrap="square" rtlCol="0">
              <a:spAutoFit/>
            </a:bodyPr>
            <a:lstStyle/>
            <a:p>
              <a:r>
                <a:rPr lang="en-US" sz="1400" i="1" dirty="0" err="1">
                  <a:latin typeface="Times New Roman"/>
                  <a:cs typeface="Times New Roman"/>
                </a:rPr>
                <a:t>w</a:t>
              </a:r>
              <a:r>
                <a:rPr lang="en-US" sz="1400" i="1" baseline="-25000" dirty="0" err="1">
                  <a:latin typeface="Times New Roman"/>
                  <a:cs typeface="Times New Roman"/>
                </a:rPr>
                <a:t>n</a:t>
              </a:r>
              <a:endParaRPr lang="en-US" sz="1400" i="1" baseline="-25000" dirty="0">
                <a:latin typeface="Times New Roman"/>
                <a:cs typeface="Times New Roman"/>
              </a:endParaRPr>
            </a:p>
          </p:txBody>
        </p:sp>
        <p:sp>
          <p:nvSpPr>
            <p:cNvPr id="30" name="TextBox 29"/>
            <p:cNvSpPr txBox="1"/>
            <p:nvPr/>
          </p:nvSpPr>
          <p:spPr>
            <a:xfrm>
              <a:off x="6400184" y="1994798"/>
              <a:ext cx="2081388" cy="338554"/>
            </a:xfrm>
            <a:prstGeom prst="rect">
              <a:avLst/>
            </a:prstGeom>
            <a:solidFill>
              <a:srgbClr val="D9D9D9"/>
            </a:solidFill>
          </p:spPr>
          <p:txBody>
            <a:bodyPr wrap="square" rtlCol="0">
              <a:spAutoFit/>
            </a:bodyPr>
            <a:lstStyle/>
            <a:p>
              <a:pPr algn="ctr"/>
              <a:r>
                <a:rPr lang="en-US" sz="1600" dirty="0">
                  <a:latin typeface="Arial"/>
                  <a:cs typeface="Arial"/>
                </a:rPr>
                <a:t>Binary setting</a:t>
              </a:r>
            </a:p>
          </p:txBody>
        </p:sp>
        <p:cxnSp>
          <p:nvCxnSpPr>
            <p:cNvPr id="39" name="Straight Connector 38"/>
            <p:cNvCxnSpPr>
              <a:stCxn id="53" idx="6"/>
              <a:endCxn id="43" idx="2"/>
            </p:cNvCxnSpPr>
            <p:nvPr/>
          </p:nvCxnSpPr>
          <p:spPr>
            <a:xfrm>
              <a:off x="3048603" y="2168824"/>
              <a:ext cx="43868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rot="5400000">
              <a:off x="2936954" y="1988907"/>
              <a:ext cx="146050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44" name="TextBox 43"/>
            <p:cNvSpPr txBox="1"/>
            <p:nvPr/>
          </p:nvSpPr>
          <p:spPr>
            <a:xfrm rot="5400000">
              <a:off x="3216450" y="1979409"/>
              <a:ext cx="890238" cy="369332"/>
            </a:xfrm>
            <a:prstGeom prst="rect">
              <a:avLst/>
            </a:prstGeom>
            <a:noFill/>
          </p:spPr>
          <p:txBody>
            <a:bodyPr wrap="none" rtlCol="0">
              <a:spAutoFit/>
            </a:bodyPr>
            <a:lstStyle/>
            <a:p>
              <a:r>
                <a:rPr lang="en-US" dirty="0">
                  <a:latin typeface="Arial"/>
                  <a:cs typeface="Arial"/>
                </a:rPr>
                <a:t>logistic</a:t>
              </a:r>
            </a:p>
          </p:txBody>
        </p:sp>
        <p:cxnSp>
          <p:nvCxnSpPr>
            <p:cNvPr id="45" name="Straight Connector 44"/>
            <p:cNvCxnSpPr>
              <a:stCxn id="44" idx="0"/>
              <a:endCxn id="52" idx="2"/>
            </p:cNvCxnSpPr>
            <p:nvPr/>
          </p:nvCxnSpPr>
          <p:spPr>
            <a:xfrm>
              <a:off x="3846235" y="2164075"/>
              <a:ext cx="476501" cy="474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570378" y="1564918"/>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570378" y="21688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570378" y="307617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5400000">
              <a:off x="756996" y="2616895"/>
              <a:ext cx="256501" cy="369332"/>
            </a:xfrm>
            <a:prstGeom prst="rect">
              <a:avLst/>
            </a:prstGeom>
            <a:noFill/>
          </p:spPr>
          <p:txBody>
            <a:bodyPr wrap="square" rtlCol="0">
              <a:spAutoFit/>
            </a:bodyPr>
            <a:lstStyle/>
            <a:p>
              <a:r>
                <a:rPr lang="mr-IN" dirty="0"/>
                <a:t>…</a:t>
              </a:r>
              <a:endParaRPr lang="en-US" dirty="0"/>
            </a:p>
          </p:txBody>
        </p:sp>
        <p:sp>
          <p:nvSpPr>
            <p:cNvPr id="52" name="Oval 51"/>
            <p:cNvSpPr/>
            <p:nvPr/>
          </p:nvSpPr>
          <p:spPr>
            <a:xfrm>
              <a:off x="4322736" y="19402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591403" y="19402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a:stCxn id="5" idx="3"/>
              <a:endCxn id="53" idx="2"/>
            </p:cNvCxnSpPr>
            <p:nvPr/>
          </p:nvCxnSpPr>
          <p:spPr>
            <a:xfrm>
              <a:off x="1034634" y="1758023"/>
              <a:ext cx="1556769" cy="41080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9" idx="6"/>
              <a:endCxn id="53" idx="2"/>
            </p:cNvCxnSpPr>
            <p:nvPr/>
          </p:nvCxnSpPr>
          <p:spPr>
            <a:xfrm flipV="1">
              <a:off x="1027578" y="2168824"/>
              <a:ext cx="1563825" cy="2286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0" idx="6"/>
              <a:endCxn id="53" idx="2"/>
            </p:cNvCxnSpPr>
            <p:nvPr/>
          </p:nvCxnSpPr>
          <p:spPr>
            <a:xfrm flipV="1">
              <a:off x="1027578" y="2168824"/>
              <a:ext cx="1563825" cy="113594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8" name="Rounded Rectangle 147"/>
            <p:cNvSpPr/>
            <p:nvPr/>
          </p:nvSpPr>
          <p:spPr>
            <a:xfrm rot="5400000">
              <a:off x="4665306" y="1682739"/>
              <a:ext cx="1460500" cy="97455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49" name="Rectangle 148"/>
            <p:cNvSpPr/>
            <p:nvPr/>
          </p:nvSpPr>
          <p:spPr>
            <a:xfrm>
              <a:off x="4908278" y="2028405"/>
              <a:ext cx="791118"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5156118" y="2028405"/>
              <a:ext cx="543278" cy="276999"/>
            </a:xfrm>
            <a:prstGeom prst="rect">
              <a:avLst/>
            </a:prstGeom>
            <a:noFill/>
          </p:spPr>
          <p:txBody>
            <a:bodyPr wrap="square" rtlCol="0">
              <a:spAutoFit/>
            </a:bodyPr>
            <a:lstStyle/>
            <a:p>
              <a:r>
                <a:rPr lang="en-US" sz="1200" dirty="0">
                  <a:solidFill>
                    <a:srgbClr val="FFFFFF"/>
                  </a:solidFill>
                  <a:latin typeface="Arial"/>
                  <a:cs typeface="Arial"/>
                </a:rPr>
                <a:t>0.86</a:t>
              </a:r>
            </a:p>
          </p:txBody>
        </p:sp>
        <p:pic>
          <p:nvPicPr>
            <p:cNvPr id="164" name="Picture 163" descr="logistic_regression_binary_eq.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099" y="2948808"/>
              <a:ext cx="1890871" cy="669172"/>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18193986"/>
                </p:ext>
              </p:extLst>
            </p:nvPr>
          </p:nvGraphicFramePr>
          <p:xfrm>
            <a:off x="4570589" y="2998648"/>
            <a:ext cx="955667" cy="608152"/>
          </p:xfrm>
          <a:graphic>
            <a:graphicData uri="http://schemas.openxmlformats.org/presentationml/2006/ole">
              <mc:AlternateContent xmlns:mc="http://schemas.openxmlformats.org/markup-compatibility/2006">
                <mc:Choice xmlns:v="urn:schemas-microsoft-com:vml" Requires="v">
                  <p:oleObj spid="_x0000_s2400" name="Equation" r:id="rId4" imgW="558800" imgH="355600" progId="Equation.3">
                    <p:embed/>
                  </p:oleObj>
                </mc:Choice>
                <mc:Fallback>
                  <p:oleObj name="Equation" r:id="rId4" imgW="558800" imgH="355600" progId="Equation.3">
                    <p:embed/>
                    <p:pic>
                      <p:nvPicPr>
                        <p:cNvPr id="0" name=""/>
                        <p:cNvPicPr/>
                        <p:nvPr/>
                      </p:nvPicPr>
                      <p:blipFill>
                        <a:blip r:embed="rId5"/>
                        <a:stretch>
                          <a:fillRect/>
                        </a:stretch>
                      </p:blipFill>
                      <p:spPr>
                        <a:xfrm>
                          <a:off x="4570589" y="2998648"/>
                          <a:ext cx="955667" cy="60815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460050968"/>
                </p:ext>
              </p:extLst>
            </p:nvPr>
          </p:nvGraphicFramePr>
          <p:xfrm>
            <a:off x="4452422" y="2044305"/>
            <a:ext cx="183078" cy="274618"/>
          </p:xfrm>
          <a:graphic>
            <a:graphicData uri="http://schemas.openxmlformats.org/presentationml/2006/ole">
              <mc:AlternateContent xmlns:mc="http://schemas.openxmlformats.org/markup-compatibility/2006">
                <mc:Choice xmlns:v="urn:schemas-microsoft-com:vml" Requires="v">
                  <p:oleObj spid="_x0000_s2401" name="Equation" r:id="rId6" imgW="127000" imgH="190500" progId="Equation.3">
                    <p:embed/>
                  </p:oleObj>
                </mc:Choice>
                <mc:Fallback>
                  <p:oleObj name="Equation" r:id="rId6" imgW="127000" imgH="190500" progId="Equation.3">
                    <p:embed/>
                    <p:pic>
                      <p:nvPicPr>
                        <p:cNvPr id="0" name=""/>
                        <p:cNvPicPr/>
                        <p:nvPr/>
                      </p:nvPicPr>
                      <p:blipFill>
                        <a:blip r:embed="rId7"/>
                        <a:stretch>
                          <a:fillRect/>
                        </a:stretch>
                      </p:blipFill>
                      <p:spPr>
                        <a:xfrm>
                          <a:off x="4452422" y="2044305"/>
                          <a:ext cx="183078" cy="274618"/>
                        </a:xfrm>
                        <a:prstGeom prst="rect">
                          <a:avLst/>
                        </a:prstGeom>
                      </p:spPr>
                    </p:pic>
                  </p:oleObj>
                </mc:Fallback>
              </mc:AlternateContent>
            </a:graphicData>
          </a:graphic>
        </p:graphicFrame>
      </p:grpSp>
      <p:grpSp>
        <p:nvGrpSpPr>
          <p:cNvPr id="6" name="Group 5"/>
          <p:cNvGrpSpPr/>
          <p:nvPr/>
        </p:nvGrpSpPr>
        <p:grpSpPr>
          <a:xfrm>
            <a:off x="567922" y="3799695"/>
            <a:ext cx="7913650" cy="3014387"/>
            <a:chOff x="567922" y="3799695"/>
            <a:chExt cx="7913650" cy="3014387"/>
          </a:xfrm>
        </p:grpSpPr>
        <p:sp>
          <p:nvSpPr>
            <p:cNvPr id="31" name="TextBox 30"/>
            <p:cNvSpPr txBox="1"/>
            <p:nvPr/>
          </p:nvSpPr>
          <p:spPr>
            <a:xfrm>
              <a:off x="6400184" y="4751069"/>
              <a:ext cx="2081388" cy="523220"/>
            </a:xfrm>
            <a:prstGeom prst="rect">
              <a:avLst/>
            </a:prstGeom>
            <a:solidFill>
              <a:srgbClr val="D9D9D9"/>
            </a:solidFill>
          </p:spPr>
          <p:txBody>
            <a:bodyPr wrap="square" rtlCol="0">
              <a:spAutoFit/>
            </a:bodyPr>
            <a:lstStyle/>
            <a:p>
              <a:pPr algn="ctr"/>
              <a:r>
                <a:rPr lang="en-US" sz="1600" dirty="0">
                  <a:latin typeface="Arial"/>
                  <a:cs typeface="Arial"/>
                </a:rPr>
                <a:t>Multi-class setting</a:t>
              </a:r>
            </a:p>
            <a:p>
              <a:pPr algn="ctr"/>
              <a:r>
                <a:rPr lang="en-US" sz="1200" dirty="0">
                  <a:latin typeface="Arial"/>
                  <a:cs typeface="Arial"/>
                </a:rPr>
                <a:t>(e.g. 3 classes)</a:t>
              </a:r>
            </a:p>
          </p:txBody>
        </p:sp>
        <p:sp>
          <p:nvSpPr>
            <p:cNvPr id="72" name="TextBox 71"/>
            <p:cNvSpPr txBox="1"/>
            <p:nvPr/>
          </p:nvSpPr>
          <p:spPr>
            <a:xfrm>
              <a:off x="630969" y="4432601"/>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73" name="TextBox 72"/>
            <p:cNvSpPr txBox="1"/>
            <p:nvPr/>
          </p:nvSpPr>
          <p:spPr>
            <a:xfrm>
              <a:off x="630969" y="5025469"/>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74" name="TextBox 73"/>
            <p:cNvSpPr txBox="1"/>
            <p:nvPr/>
          </p:nvSpPr>
          <p:spPr>
            <a:xfrm>
              <a:off x="2656245" y="4813856"/>
              <a:ext cx="371190"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2</a:t>
              </a:r>
            </a:p>
          </p:txBody>
        </p:sp>
        <p:sp>
          <p:nvSpPr>
            <p:cNvPr id="76" name="TextBox 75"/>
            <p:cNvSpPr txBox="1"/>
            <p:nvPr/>
          </p:nvSpPr>
          <p:spPr>
            <a:xfrm>
              <a:off x="641666" y="3855464"/>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77" name="Oval 76"/>
            <p:cNvSpPr/>
            <p:nvPr/>
          </p:nvSpPr>
          <p:spPr>
            <a:xfrm>
              <a:off x="567922" y="379969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78" name="TextBox 77"/>
            <p:cNvSpPr txBox="1"/>
            <p:nvPr/>
          </p:nvSpPr>
          <p:spPr>
            <a:xfrm>
              <a:off x="634610" y="5943946"/>
              <a:ext cx="427879"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cxnSp>
          <p:nvCxnSpPr>
            <p:cNvPr id="79" name="Straight Connector 78"/>
            <p:cNvCxnSpPr>
              <a:stCxn id="77" idx="6"/>
              <a:endCxn id="93" idx="2"/>
            </p:cNvCxnSpPr>
            <p:nvPr/>
          </p:nvCxnSpPr>
          <p:spPr>
            <a:xfrm>
              <a:off x="1025122" y="4028295"/>
              <a:ext cx="1566281" cy="98438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93" idx="6"/>
              <a:endCxn id="84" idx="2"/>
            </p:cNvCxnSpPr>
            <p:nvPr/>
          </p:nvCxnSpPr>
          <p:spPr>
            <a:xfrm>
              <a:off x="3048603" y="5012679"/>
              <a:ext cx="436228" cy="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rot="5400000">
              <a:off x="2674388" y="4838738"/>
              <a:ext cx="198072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n>
                  <a:solidFill>
                    <a:schemeClr val="tx1"/>
                  </a:solidFill>
                </a:ln>
                <a:noFill/>
                <a:latin typeface="Times New Roman"/>
                <a:cs typeface="Times New Roman"/>
              </a:endParaRPr>
            </a:p>
          </p:txBody>
        </p:sp>
        <p:sp>
          <p:nvSpPr>
            <p:cNvPr id="85" name="TextBox 84"/>
            <p:cNvSpPr txBox="1"/>
            <p:nvPr/>
          </p:nvSpPr>
          <p:spPr>
            <a:xfrm rot="5400000">
              <a:off x="3162710" y="4823264"/>
              <a:ext cx="992805" cy="369332"/>
            </a:xfrm>
            <a:prstGeom prst="rect">
              <a:avLst/>
            </a:prstGeom>
            <a:noFill/>
          </p:spPr>
          <p:txBody>
            <a:bodyPr wrap="none" rtlCol="0">
              <a:spAutoFit/>
            </a:bodyPr>
            <a:lstStyle/>
            <a:p>
              <a:r>
                <a:rPr lang="en-US" dirty="0" err="1">
                  <a:latin typeface="Arial"/>
                  <a:cs typeface="Arial"/>
                </a:rPr>
                <a:t>softmax</a:t>
              </a:r>
              <a:endParaRPr lang="en-US" dirty="0">
                <a:latin typeface="Arial"/>
                <a:cs typeface="Arial"/>
              </a:endParaRPr>
            </a:p>
          </p:txBody>
        </p:sp>
        <p:cxnSp>
          <p:nvCxnSpPr>
            <p:cNvPr id="86" name="Straight Connector 85"/>
            <p:cNvCxnSpPr>
              <a:stCxn id="85" idx="0"/>
              <a:endCxn id="92" idx="2"/>
            </p:cNvCxnSpPr>
            <p:nvPr/>
          </p:nvCxnSpPr>
          <p:spPr>
            <a:xfrm>
              <a:off x="3843779" y="5007931"/>
              <a:ext cx="476501" cy="47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567922" y="440877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9" name="Oval 88"/>
            <p:cNvSpPr/>
            <p:nvPr/>
          </p:nvSpPr>
          <p:spPr>
            <a:xfrm>
              <a:off x="567922" y="501267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90" name="Oval 89"/>
            <p:cNvSpPr/>
            <p:nvPr/>
          </p:nvSpPr>
          <p:spPr>
            <a:xfrm>
              <a:off x="567922" y="59200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91" name="TextBox 90"/>
            <p:cNvSpPr txBox="1"/>
            <p:nvPr/>
          </p:nvSpPr>
          <p:spPr>
            <a:xfrm rot="5400000">
              <a:off x="754540" y="5460750"/>
              <a:ext cx="256501" cy="369332"/>
            </a:xfrm>
            <a:prstGeom prst="rect">
              <a:avLst/>
            </a:prstGeom>
            <a:noFill/>
          </p:spPr>
          <p:txBody>
            <a:bodyPr wrap="square" rtlCol="0">
              <a:spAutoFit/>
            </a:bodyPr>
            <a:lstStyle/>
            <a:p>
              <a:r>
                <a:rPr lang="mr-IN" i="1" dirty="0">
                  <a:latin typeface="Times New Roman"/>
                  <a:cs typeface="Times New Roman"/>
                </a:rPr>
                <a:t>…</a:t>
              </a:r>
              <a:endParaRPr lang="en-US" i="1" dirty="0">
                <a:latin typeface="Times New Roman"/>
                <a:cs typeface="Times New Roman"/>
              </a:endParaRPr>
            </a:p>
          </p:txBody>
        </p:sp>
        <p:sp>
          <p:nvSpPr>
            <p:cNvPr id="92" name="Oval 91"/>
            <p:cNvSpPr/>
            <p:nvPr/>
          </p:nvSpPr>
          <p:spPr>
            <a:xfrm>
              <a:off x="4320280" y="478407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93" name="Oval 92"/>
            <p:cNvSpPr/>
            <p:nvPr/>
          </p:nvSpPr>
          <p:spPr>
            <a:xfrm>
              <a:off x="2591403" y="478407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cxnSp>
          <p:nvCxnSpPr>
            <p:cNvPr id="94" name="Straight Connector 93"/>
            <p:cNvCxnSpPr>
              <a:stCxn id="72" idx="3"/>
              <a:endCxn id="93" idx="2"/>
            </p:cNvCxnSpPr>
            <p:nvPr/>
          </p:nvCxnSpPr>
          <p:spPr>
            <a:xfrm>
              <a:off x="1032178" y="4601878"/>
              <a:ext cx="1559225" cy="41080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9" idx="6"/>
              <a:endCxn id="93" idx="2"/>
            </p:cNvCxnSpPr>
            <p:nvPr/>
          </p:nvCxnSpPr>
          <p:spPr>
            <a:xfrm flipV="1">
              <a:off x="1025122" y="5012679"/>
              <a:ext cx="1566281" cy="2286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0" idx="6"/>
            </p:cNvCxnSpPr>
            <p:nvPr/>
          </p:nvCxnSpPr>
          <p:spPr>
            <a:xfrm flipV="1">
              <a:off x="1025122" y="5025469"/>
              <a:ext cx="1538426" cy="112315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2588947" y="4107472"/>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02" name="Oval 101"/>
            <p:cNvSpPr/>
            <p:nvPr/>
          </p:nvSpPr>
          <p:spPr>
            <a:xfrm>
              <a:off x="2591403" y="54628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cxnSp>
          <p:nvCxnSpPr>
            <p:cNvPr id="105" name="Straight Connector 104"/>
            <p:cNvCxnSpPr>
              <a:stCxn id="102" idx="6"/>
            </p:cNvCxnSpPr>
            <p:nvPr/>
          </p:nvCxnSpPr>
          <p:spPr>
            <a:xfrm>
              <a:off x="3048603" y="5691426"/>
              <a:ext cx="425843"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051059" y="4329870"/>
              <a:ext cx="436228" cy="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847121" y="5691426"/>
              <a:ext cx="476501" cy="47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843779" y="4322560"/>
              <a:ext cx="476501" cy="47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4323622" y="54569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14" name="Oval 113"/>
            <p:cNvSpPr/>
            <p:nvPr/>
          </p:nvSpPr>
          <p:spPr>
            <a:xfrm>
              <a:off x="4320280" y="410127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15" name="TextBox 114"/>
            <p:cNvSpPr txBox="1"/>
            <p:nvPr/>
          </p:nvSpPr>
          <p:spPr>
            <a:xfrm>
              <a:off x="2658701" y="5489253"/>
              <a:ext cx="371190"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3</a:t>
              </a:r>
            </a:p>
          </p:txBody>
        </p:sp>
        <p:sp>
          <p:nvSpPr>
            <p:cNvPr id="116" name="TextBox 115"/>
            <p:cNvSpPr txBox="1"/>
            <p:nvPr/>
          </p:nvSpPr>
          <p:spPr>
            <a:xfrm>
              <a:off x="2660845" y="4139425"/>
              <a:ext cx="371190"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1</a:t>
              </a:r>
            </a:p>
          </p:txBody>
        </p:sp>
        <p:cxnSp>
          <p:nvCxnSpPr>
            <p:cNvPr id="117" name="Straight Connector 116"/>
            <p:cNvCxnSpPr>
              <a:stCxn id="77" idx="6"/>
              <a:endCxn id="101" idx="2"/>
            </p:cNvCxnSpPr>
            <p:nvPr/>
          </p:nvCxnSpPr>
          <p:spPr>
            <a:xfrm>
              <a:off x="1025122" y="4028295"/>
              <a:ext cx="1563825" cy="30777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77" idx="6"/>
              <a:endCxn id="102" idx="2"/>
            </p:cNvCxnSpPr>
            <p:nvPr/>
          </p:nvCxnSpPr>
          <p:spPr>
            <a:xfrm>
              <a:off x="1025122" y="4028295"/>
              <a:ext cx="1566281" cy="166313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72" idx="3"/>
              <a:endCxn id="101" idx="2"/>
            </p:cNvCxnSpPr>
            <p:nvPr/>
          </p:nvCxnSpPr>
          <p:spPr>
            <a:xfrm flipV="1">
              <a:off x="1032178" y="4336072"/>
              <a:ext cx="1556769" cy="26580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72" idx="3"/>
              <a:endCxn id="102" idx="2"/>
            </p:cNvCxnSpPr>
            <p:nvPr/>
          </p:nvCxnSpPr>
          <p:spPr>
            <a:xfrm>
              <a:off x="1032178" y="4601878"/>
              <a:ext cx="1559225" cy="10895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89" idx="6"/>
              <a:endCxn id="101" idx="2"/>
            </p:cNvCxnSpPr>
            <p:nvPr/>
          </p:nvCxnSpPr>
          <p:spPr>
            <a:xfrm flipV="1">
              <a:off x="1025122" y="4336072"/>
              <a:ext cx="1563825" cy="90520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89" idx="6"/>
              <a:endCxn id="102" idx="2"/>
            </p:cNvCxnSpPr>
            <p:nvPr/>
          </p:nvCxnSpPr>
          <p:spPr>
            <a:xfrm>
              <a:off x="1025122" y="5241279"/>
              <a:ext cx="1566281" cy="45014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90" idx="6"/>
              <a:endCxn id="102" idx="2"/>
            </p:cNvCxnSpPr>
            <p:nvPr/>
          </p:nvCxnSpPr>
          <p:spPr>
            <a:xfrm flipV="1">
              <a:off x="1025122" y="5691426"/>
              <a:ext cx="1566281" cy="4572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90" idx="6"/>
              <a:endCxn id="101" idx="2"/>
            </p:cNvCxnSpPr>
            <p:nvPr/>
          </p:nvCxnSpPr>
          <p:spPr>
            <a:xfrm flipV="1">
              <a:off x="1025122" y="4336072"/>
              <a:ext cx="1563825" cy="181255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1" name="Rounded Rectangle 150"/>
            <p:cNvSpPr/>
            <p:nvPr/>
          </p:nvSpPr>
          <p:spPr>
            <a:xfrm rot="5400000">
              <a:off x="4408201" y="4534382"/>
              <a:ext cx="1980720" cy="96854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52" name="Rectangle 151"/>
            <p:cNvSpPr/>
            <p:nvPr/>
          </p:nvSpPr>
          <p:spPr>
            <a:xfrm>
              <a:off x="4914286" y="4190942"/>
              <a:ext cx="665159"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4914287" y="5558363"/>
              <a:ext cx="220659"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914287" y="4893851"/>
              <a:ext cx="58381"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55" name="TextBox 154"/>
            <p:cNvSpPr txBox="1"/>
            <p:nvPr/>
          </p:nvSpPr>
          <p:spPr>
            <a:xfrm>
              <a:off x="5156119" y="4186498"/>
              <a:ext cx="543278" cy="276999"/>
            </a:xfrm>
            <a:prstGeom prst="rect">
              <a:avLst/>
            </a:prstGeom>
            <a:noFill/>
          </p:spPr>
          <p:txBody>
            <a:bodyPr wrap="square" rtlCol="0">
              <a:spAutoFit/>
            </a:bodyPr>
            <a:lstStyle/>
            <a:p>
              <a:r>
                <a:rPr lang="en-US" sz="1200" dirty="0">
                  <a:solidFill>
                    <a:srgbClr val="FFFFFF"/>
                  </a:solidFill>
                  <a:latin typeface="Arial"/>
                  <a:cs typeface="Arial"/>
                </a:rPr>
                <a:t>0.76</a:t>
              </a:r>
            </a:p>
          </p:txBody>
        </p:sp>
        <p:sp>
          <p:nvSpPr>
            <p:cNvPr id="156" name="TextBox 155"/>
            <p:cNvSpPr txBox="1"/>
            <p:nvPr/>
          </p:nvSpPr>
          <p:spPr>
            <a:xfrm>
              <a:off x="5156119" y="4882593"/>
              <a:ext cx="543278" cy="276999"/>
            </a:xfrm>
            <a:prstGeom prst="rect">
              <a:avLst/>
            </a:prstGeom>
            <a:noFill/>
          </p:spPr>
          <p:txBody>
            <a:bodyPr wrap="square" rtlCol="0">
              <a:spAutoFit/>
            </a:bodyPr>
            <a:lstStyle/>
            <a:p>
              <a:r>
                <a:rPr lang="en-US" sz="1200" dirty="0">
                  <a:latin typeface="Arial"/>
                  <a:cs typeface="Arial"/>
                </a:rPr>
                <a:t>0.05</a:t>
              </a:r>
            </a:p>
          </p:txBody>
        </p:sp>
        <p:sp>
          <p:nvSpPr>
            <p:cNvPr id="157" name="TextBox 156"/>
            <p:cNvSpPr txBox="1"/>
            <p:nvPr/>
          </p:nvSpPr>
          <p:spPr>
            <a:xfrm>
              <a:off x="5156119" y="5566781"/>
              <a:ext cx="543278" cy="276999"/>
            </a:xfrm>
            <a:prstGeom prst="rect">
              <a:avLst/>
            </a:prstGeom>
            <a:noFill/>
          </p:spPr>
          <p:txBody>
            <a:bodyPr wrap="square" rtlCol="0">
              <a:spAutoFit/>
            </a:bodyPr>
            <a:lstStyle/>
            <a:p>
              <a:r>
                <a:rPr lang="en-US" sz="1200" dirty="0">
                  <a:latin typeface="Arial"/>
                  <a:cs typeface="Arial"/>
                </a:rPr>
                <a:t>0.19</a:t>
              </a:r>
            </a:p>
          </p:txBody>
        </p:sp>
        <p:pic>
          <p:nvPicPr>
            <p:cNvPr id="162" name="Picture 161" descr="logistic_regression_multiclass_eq.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0651" y="6107226"/>
              <a:ext cx="2032319" cy="643848"/>
            </a:xfrm>
            <a:prstGeom prst="rect">
              <a:avLst/>
            </a:prstGeom>
          </p:spPr>
        </p:pic>
        <p:graphicFrame>
          <p:nvGraphicFramePr>
            <p:cNvPr id="97" name="Object 96"/>
            <p:cNvGraphicFramePr>
              <a:graphicFrameLocks noChangeAspect="1"/>
            </p:cNvGraphicFramePr>
            <p:nvPr>
              <p:extLst>
                <p:ext uri="{D42A27DB-BD31-4B8C-83A1-F6EECF244321}">
                  <p14:modId xmlns:p14="http://schemas.microsoft.com/office/powerpoint/2010/main" val="2094210466"/>
                </p:ext>
              </p:extLst>
            </p:nvPr>
          </p:nvGraphicFramePr>
          <p:xfrm>
            <a:off x="4570589" y="5990170"/>
            <a:ext cx="1128713" cy="823912"/>
          </p:xfrm>
          <a:graphic>
            <a:graphicData uri="http://schemas.openxmlformats.org/presentationml/2006/ole">
              <mc:AlternateContent xmlns:mc="http://schemas.openxmlformats.org/markup-compatibility/2006">
                <mc:Choice xmlns:v="urn:schemas-microsoft-com:vml" Requires="v">
                  <p:oleObj spid="_x0000_s2402" name="Equation" r:id="rId9" imgW="660400" imgH="482600" progId="Equation.3">
                    <p:embed/>
                  </p:oleObj>
                </mc:Choice>
                <mc:Fallback>
                  <p:oleObj name="Equation" r:id="rId9" imgW="660400" imgH="482600" progId="Equation.3">
                    <p:embed/>
                    <p:pic>
                      <p:nvPicPr>
                        <p:cNvPr id="0" name=""/>
                        <p:cNvPicPr/>
                        <p:nvPr/>
                      </p:nvPicPr>
                      <p:blipFill>
                        <a:blip r:embed="rId10"/>
                        <a:stretch>
                          <a:fillRect/>
                        </a:stretch>
                      </p:blipFill>
                      <p:spPr>
                        <a:xfrm>
                          <a:off x="4570589" y="5990170"/>
                          <a:ext cx="1128713" cy="823912"/>
                        </a:xfrm>
                        <a:prstGeom prst="rect">
                          <a:avLst/>
                        </a:prstGeom>
                      </p:spPr>
                    </p:pic>
                  </p:oleObj>
                </mc:Fallback>
              </mc:AlternateContent>
            </a:graphicData>
          </a:graphic>
        </p:graphicFrame>
        <p:graphicFrame>
          <p:nvGraphicFramePr>
            <p:cNvPr id="98" name="Object 97"/>
            <p:cNvGraphicFramePr>
              <a:graphicFrameLocks noChangeAspect="1"/>
            </p:cNvGraphicFramePr>
            <p:nvPr>
              <p:extLst>
                <p:ext uri="{D42A27DB-BD31-4B8C-83A1-F6EECF244321}">
                  <p14:modId xmlns:p14="http://schemas.microsoft.com/office/powerpoint/2010/main" val="2609809070"/>
                </p:ext>
              </p:extLst>
            </p:nvPr>
          </p:nvGraphicFramePr>
          <p:xfrm>
            <a:off x="4435475" y="4184650"/>
            <a:ext cx="219075" cy="311150"/>
          </p:xfrm>
          <a:graphic>
            <a:graphicData uri="http://schemas.openxmlformats.org/presentationml/2006/ole">
              <mc:AlternateContent xmlns:mc="http://schemas.openxmlformats.org/markup-compatibility/2006">
                <mc:Choice xmlns:v="urn:schemas-microsoft-com:vml" Requires="v">
                  <p:oleObj spid="_x0000_s2403" name="Equation" r:id="rId11" imgW="152400" imgH="215900" progId="Equation.3">
                    <p:embed/>
                  </p:oleObj>
                </mc:Choice>
                <mc:Fallback>
                  <p:oleObj name="Equation" r:id="rId11" imgW="152400" imgH="215900" progId="Equation.3">
                    <p:embed/>
                    <p:pic>
                      <p:nvPicPr>
                        <p:cNvPr id="0" name=""/>
                        <p:cNvPicPr/>
                        <p:nvPr/>
                      </p:nvPicPr>
                      <p:blipFill>
                        <a:blip r:embed="rId12"/>
                        <a:stretch>
                          <a:fillRect/>
                        </a:stretch>
                      </p:blipFill>
                      <p:spPr>
                        <a:xfrm>
                          <a:off x="4435475" y="4184650"/>
                          <a:ext cx="219075" cy="311150"/>
                        </a:xfrm>
                        <a:prstGeom prst="rect">
                          <a:avLst/>
                        </a:prstGeom>
                      </p:spPr>
                    </p:pic>
                  </p:oleObj>
                </mc:Fallback>
              </mc:AlternateContent>
            </a:graphicData>
          </a:graphic>
        </p:graphicFrame>
        <p:graphicFrame>
          <p:nvGraphicFramePr>
            <p:cNvPr id="99" name="Object 98"/>
            <p:cNvGraphicFramePr>
              <a:graphicFrameLocks noChangeAspect="1"/>
            </p:cNvGraphicFramePr>
            <p:nvPr>
              <p:extLst>
                <p:ext uri="{D42A27DB-BD31-4B8C-83A1-F6EECF244321}">
                  <p14:modId xmlns:p14="http://schemas.microsoft.com/office/powerpoint/2010/main" val="2062742754"/>
                </p:ext>
              </p:extLst>
            </p:nvPr>
          </p:nvGraphicFramePr>
          <p:xfrm>
            <a:off x="4429125" y="4841875"/>
            <a:ext cx="238125" cy="311150"/>
          </p:xfrm>
          <a:graphic>
            <a:graphicData uri="http://schemas.openxmlformats.org/presentationml/2006/ole">
              <mc:AlternateContent xmlns:mc="http://schemas.openxmlformats.org/markup-compatibility/2006">
                <mc:Choice xmlns:v="urn:schemas-microsoft-com:vml" Requires="v">
                  <p:oleObj spid="_x0000_s2404" name="Equation" r:id="rId13" imgW="165100" imgH="215900" progId="Equation.3">
                    <p:embed/>
                  </p:oleObj>
                </mc:Choice>
                <mc:Fallback>
                  <p:oleObj name="Equation" r:id="rId13" imgW="165100" imgH="215900" progId="Equation.3">
                    <p:embed/>
                    <p:pic>
                      <p:nvPicPr>
                        <p:cNvPr id="0" name=""/>
                        <p:cNvPicPr/>
                        <p:nvPr/>
                      </p:nvPicPr>
                      <p:blipFill>
                        <a:blip r:embed="rId14"/>
                        <a:stretch>
                          <a:fillRect/>
                        </a:stretch>
                      </p:blipFill>
                      <p:spPr>
                        <a:xfrm>
                          <a:off x="4429125" y="4841875"/>
                          <a:ext cx="238125" cy="311150"/>
                        </a:xfrm>
                        <a:prstGeom prst="rect">
                          <a:avLst/>
                        </a:prstGeom>
                      </p:spPr>
                    </p:pic>
                  </p:oleObj>
                </mc:Fallback>
              </mc:AlternateContent>
            </a:graphicData>
          </a:graphic>
        </p:graphicFrame>
        <p:graphicFrame>
          <p:nvGraphicFramePr>
            <p:cNvPr id="100" name="Object 99"/>
            <p:cNvGraphicFramePr>
              <a:graphicFrameLocks noChangeAspect="1"/>
            </p:cNvGraphicFramePr>
            <p:nvPr>
              <p:extLst>
                <p:ext uri="{D42A27DB-BD31-4B8C-83A1-F6EECF244321}">
                  <p14:modId xmlns:p14="http://schemas.microsoft.com/office/powerpoint/2010/main" val="2124880685"/>
                </p:ext>
              </p:extLst>
            </p:nvPr>
          </p:nvGraphicFramePr>
          <p:xfrm>
            <a:off x="4443413" y="5516563"/>
            <a:ext cx="220662" cy="311150"/>
          </p:xfrm>
          <a:graphic>
            <a:graphicData uri="http://schemas.openxmlformats.org/presentationml/2006/ole">
              <mc:AlternateContent xmlns:mc="http://schemas.openxmlformats.org/markup-compatibility/2006">
                <mc:Choice xmlns:v="urn:schemas-microsoft-com:vml" Requires="v">
                  <p:oleObj spid="_x0000_s2405" name="Equation" r:id="rId15" imgW="152400" imgH="215900" progId="Equation.3">
                    <p:embed/>
                  </p:oleObj>
                </mc:Choice>
                <mc:Fallback>
                  <p:oleObj name="Equation" r:id="rId15" imgW="152400" imgH="215900" progId="Equation.3">
                    <p:embed/>
                    <p:pic>
                      <p:nvPicPr>
                        <p:cNvPr id="0" name=""/>
                        <p:cNvPicPr/>
                        <p:nvPr/>
                      </p:nvPicPr>
                      <p:blipFill>
                        <a:blip r:embed="rId16"/>
                        <a:stretch>
                          <a:fillRect/>
                        </a:stretch>
                      </p:blipFill>
                      <p:spPr>
                        <a:xfrm>
                          <a:off x="4443413" y="5516563"/>
                          <a:ext cx="220662" cy="311150"/>
                        </a:xfrm>
                        <a:prstGeom prst="rect">
                          <a:avLst/>
                        </a:prstGeom>
                      </p:spPr>
                    </p:pic>
                  </p:oleObj>
                </mc:Fallback>
              </mc:AlternateContent>
            </a:graphicData>
          </a:graphic>
        </p:graphicFrame>
      </p:grpSp>
      <p:pic>
        <p:nvPicPr>
          <p:cNvPr id="87" name="Picture 86" descr="logistic.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10009" y="2418563"/>
            <a:ext cx="2676340" cy="2007255"/>
          </a:xfrm>
          <a:prstGeom prst="rect">
            <a:avLst/>
          </a:prstGeom>
        </p:spPr>
      </p:pic>
    </p:spTree>
    <p:extLst>
      <p:ext uri="{BB962C8B-B14F-4D97-AF65-F5344CB8AC3E}">
        <p14:creationId xmlns:p14="http://schemas.microsoft.com/office/powerpoint/2010/main" val="269484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9683" y="2941784"/>
            <a:ext cx="464256" cy="338554"/>
          </a:xfrm>
          <a:prstGeom prst="rect">
            <a:avLst/>
          </a:prstGeom>
          <a:noFill/>
        </p:spPr>
        <p:txBody>
          <a:bodyPr wrap="square" rtlCol="0">
            <a:spAutoFit/>
          </a:bodyPr>
          <a:lstStyle/>
          <a:p>
            <a:r>
              <a:rPr lang="en-US" sz="1600" i="1" dirty="0">
                <a:latin typeface="Times New Roman"/>
                <a:cs typeface="Times New Roman"/>
              </a:rPr>
              <a:t>0.4</a:t>
            </a:r>
            <a:endParaRPr lang="en-US" sz="1600" i="1" baseline="-25000" dirty="0">
              <a:latin typeface="Times New Roman"/>
              <a:cs typeface="Times New Roman"/>
            </a:endParaRPr>
          </a:p>
        </p:txBody>
      </p:sp>
      <p:sp>
        <p:nvSpPr>
          <p:cNvPr id="7" name="TextBox 6"/>
          <p:cNvSpPr txBox="1"/>
          <p:nvPr/>
        </p:nvSpPr>
        <p:spPr>
          <a:xfrm>
            <a:off x="1709683" y="3553333"/>
            <a:ext cx="487698" cy="338554"/>
          </a:xfrm>
          <a:prstGeom prst="rect">
            <a:avLst/>
          </a:prstGeom>
          <a:noFill/>
        </p:spPr>
        <p:txBody>
          <a:bodyPr wrap="square" rtlCol="0">
            <a:spAutoFit/>
          </a:bodyPr>
          <a:lstStyle/>
          <a:p>
            <a:r>
              <a:rPr lang="en-US" sz="1600" i="1" dirty="0">
                <a:latin typeface="Times New Roman"/>
                <a:cs typeface="Times New Roman"/>
              </a:rPr>
              <a:t>0.2</a:t>
            </a:r>
            <a:endParaRPr lang="en-US" sz="1600" i="1" baseline="-25000" dirty="0">
              <a:latin typeface="Times New Roman"/>
              <a:cs typeface="Times New Roman"/>
            </a:endParaRPr>
          </a:p>
        </p:txBody>
      </p:sp>
      <p:sp>
        <p:nvSpPr>
          <p:cNvPr id="12" name="TextBox 11"/>
          <p:cNvSpPr txBox="1"/>
          <p:nvPr/>
        </p:nvSpPr>
        <p:spPr>
          <a:xfrm>
            <a:off x="3819173" y="3295187"/>
            <a:ext cx="350828" cy="338554"/>
          </a:xfrm>
          <a:prstGeom prst="rect">
            <a:avLst/>
          </a:prstGeom>
          <a:noFill/>
        </p:spPr>
        <p:txBody>
          <a:bodyPr wrap="square" rtlCol="0">
            <a:spAutoFit/>
          </a:bodyPr>
          <a:lstStyle/>
          <a:p>
            <a:r>
              <a:rPr lang="en-US" sz="1600" i="1" dirty="0">
                <a:latin typeface="Times New Roman"/>
                <a:cs typeface="Times New Roman"/>
              </a:rPr>
              <a:t>3</a:t>
            </a:r>
            <a:endParaRPr lang="en-US" sz="1600" i="1" baseline="-25000" dirty="0">
              <a:latin typeface="Times New Roman"/>
              <a:cs typeface="Times New Roman"/>
            </a:endParaRPr>
          </a:p>
        </p:txBody>
      </p:sp>
      <p:sp>
        <p:nvSpPr>
          <p:cNvPr id="18" name="TextBox 17"/>
          <p:cNvSpPr txBox="1"/>
          <p:nvPr/>
        </p:nvSpPr>
        <p:spPr>
          <a:xfrm>
            <a:off x="2502050" y="2509626"/>
            <a:ext cx="659028" cy="307777"/>
          </a:xfrm>
          <a:prstGeom prst="rect">
            <a:avLst/>
          </a:prstGeom>
          <a:noFill/>
        </p:spPr>
        <p:txBody>
          <a:bodyPr wrap="square" rtlCol="0">
            <a:spAutoFit/>
          </a:bodyPr>
          <a:lstStyle/>
          <a:p>
            <a:r>
              <a:rPr lang="en-US" sz="1400" i="1" dirty="0">
                <a:latin typeface="Times New Roman"/>
                <a:cs typeface="Times New Roman"/>
              </a:rPr>
              <a:t>-2</a:t>
            </a:r>
            <a:endParaRPr lang="en-US" sz="1400" i="1" baseline="-25000" dirty="0">
              <a:latin typeface="Times New Roman"/>
              <a:cs typeface="Times New Roman"/>
            </a:endParaRPr>
          </a:p>
        </p:txBody>
      </p:sp>
      <p:sp>
        <p:nvSpPr>
          <p:cNvPr id="19" name="TextBox 18"/>
          <p:cNvSpPr txBox="1"/>
          <p:nvPr/>
        </p:nvSpPr>
        <p:spPr>
          <a:xfrm>
            <a:off x="1783426" y="2336795"/>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20" name="Oval 19"/>
          <p:cNvSpPr/>
          <p:nvPr/>
        </p:nvSpPr>
        <p:spPr>
          <a:xfrm>
            <a:off x="1709682" y="22810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702815" y="4152966"/>
            <a:ext cx="494566" cy="338554"/>
          </a:xfrm>
          <a:prstGeom prst="rect">
            <a:avLst/>
          </a:prstGeom>
          <a:noFill/>
        </p:spPr>
        <p:txBody>
          <a:bodyPr wrap="square" rtlCol="0">
            <a:spAutoFit/>
          </a:bodyPr>
          <a:lstStyle/>
          <a:p>
            <a:r>
              <a:rPr lang="en-US" sz="1600" i="1" dirty="0">
                <a:latin typeface="Times New Roman"/>
                <a:cs typeface="Times New Roman"/>
              </a:rPr>
              <a:t>0.9</a:t>
            </a:r>
            <a:endParaRPr lang="en-US" sz="1600" i="1" baseline="-25000" dirty="0">
              <a:latin typeface="Times New Roman"/>
              <a:cs typeface="Times New Roman"/>
            </a:endParaRPr>
          </a:p>
        </p:txBody>
      </p:sp>
      <p:cxnSp>
        <p:nvCxnSpPr>
          <p:cNvPr id="24" name="Straight Connector 23"/>
          <p:cNvCxnSpPr>
            <a:stCxn id="20" idx="6"/>
            <a:endCxn id="53" idx="2"/>
          </p:cNvCxnSpPr>
          <p:nvPr/>
        </p:nvCxnSpPr>
        <p:spPr>
          <a:xfrm>
            <a:off x="2166882" y="2509626"/>
            <a:ext cx="1563825" cy="98438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502050" y="2941784"/>
            <a:ext cx="659028" cy="307777"/>
          </a:xfrm>
          <a:prstGeom prst="rect">
            <a:avLst/>
          </a:prstGeom>
          <a:noFill/>
        </p:spPr>
        <p:txBody>
          <a:bodyPr wrap="square" rtlCol="0">
            <a:spAutoFit/>
          </a:bodyPr>
          <a:lstStyle/>
          <a:p>
            <a:r>
              <a:rPr lang="en-US" sz="1400" i="1" dirty="0">
                <a:latin typeface="Times New Roman"/>
                <a:cs typeface="Times New Roman"/>
              </a:rPr>
              <a:t>1.5</a:t>
            </a:r>
            <a:endParaRPr lang="en-US" sz="1400" i="1" baseline="-25000" dirty="0">
              <a:latin typeface="Times New Roman"/>
              <a:cs typeface="Times New Roman"/>
            </a:endParaRPr>
          </a:p>
        </p:txBody>
      </p:sp>
      <p:sp>
        <p:nvSpPr>
          <p:cNvPr id="26" name="TextBox 25"/>
          <p:cNvSpPr txBox="1"/>
          <p:nvPr/>
        </p:nvSpPr>
        <p:spPr>
          <a:xfrm>
            <a:off x="2502050" y="3335730"/>
            <a:ext cx="659028" cy="307777"/>
          </a:xfrm>
          <a:prstGeom prst="rect">
            <a:avLst/>
          </a:prstGeom>
          <a:noFill/>
        </p:spPr>
        <p:txBody>
          <a:bodyPr wrap="square" rtlCol="0">
            <a:spAutoFit/>
          </a:bodyPr>
          <a:lstStyle/>
          <a:p>
            <a:r>
              <a:rPr lang="en-US" sz="1400" i="1" dirty="0">
                <a:latin typeface="Times New Roman"/>
                <a:cs typeface="Times New Roman"/>
              </a:rPr>
              <a:t>-0.5</a:t>
            </a:r>
            <a:endParaRPr lang="en-US" sz="1400" i="1" baseline="-25000" dirty="0">
              <a:latin typeface="Times New Roman"/>
              <a:cs typeface="Times New Roman"/>
            </a:endParaRPr>
          </a:p>
        </p:txBody>
      </p:sp>
      <p:sp>
        <p:nvSpPr>
          <p:cNvPr id="28" name="TextBox 27"/>
          <p:cNvSpPr txBox="1"/>
          <p:nvPr/>
        </p:nvSpPr>
        <p:spPr>
          <a:xfrm>
            <a:off x="2502050" y="3743749"/>
            <a:ext cx="659028" cy="307777"/>
          </a:xfrm>
          <a:prstGeom prst="rect">
            <a:avLst/>
          </a:prstGeom>
          <a:noFill/>
        </p:spPr>
        <p:txBody>
          <a:bodyPr wrap="square" rtlCol="0">
            <a:spAutoFit/>
          </a:bodyPr>
          <a:lstStyle/>
          <a:p>
            <a:r>
              <a:rPr lang="en-US" sz="1400" i="1" dirty="0">
                <a:latin typeface="Times New Roman"/>
                <a:cs typeface="Times New Roman"/>
              </a:rPr>
              <a:t>5</a:t>
            </a:r>
            <a:endParaRPr lang="en-US" sz="1400" i="1" baseline="-25000" dirty="0">
              <a:latin typeface="Times New Roman"/>
              <a:cs typeface="Times New Roman"/>
            </a:endParaRPr>
          </a:p>
        </p:txBody>
      </p:sp>
      <p:cxnSp>
        <p:nvCxnSpPr>
          <p:cNvPr id="39" name="Straight Connector 38"/>
          <p:cNvCxnSpPr>
            <a:stCxn id="53" idx="6"/>
            <a:endCxn id="43" idx="2"/>
          </p:cNvCxnSpPr>
          <p:nvPr/>
        </p:nvCxnSpPr>
        <p:spPr>
          <a:xfrm>
            <a:off x="4187907" y="3494010"/>
            <a:ext cx="43868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rot="5400000">
            <a:off x="4076258" y="3314093"/>
            <a:ext cx="146050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44" name="TextBox 43"/>
          <p:cNvSpPr txBox="1"/>
          <p:nvPr/>
        </p:nvSpPr>
        <p:spPr>
          <a:xfrm rot="5400000">
            <a:off x="4355754" y="3304595"/>
            <a:ext cx="890238" cy="369332"/>
          </a:xfrm>
          <a:prstGeom prst="rect">
            <a:avLst/>
          </a:prstGeom>
          <a:noFill/>
        </p:spPr>
        <p:txBody>
          <a:bodyPr wrap="none" rtlCol="0">
            <a:spAutoFit/>
          </a:bodyPr>
          <a:lstStyle/>
          <a:p>
            <a:r>
              <a:rPr lang="en-US" dirty="0">
                <a:latin typeface="Arial"/>
                <a:cs typeface="Arial"/>
              </a:rPr>
              <a:t>logistic</a:t>
            </a:r>
          </a:p>
        </p:txBody>
      </p:sp>
      <p:cxnSp>
        <p:nvCxnSpPr>
          <p:cNvPr id="45" name="Straight Connector 44"/>
          <p:cNvCxnSpPr>
            <a:stCxn id="44" idx="0"/>
            <a:endCxn id="52" idx="2"/>
          </p:cNvCxnSpPr>
          <p:nvPr/>
        </p:nvCxnSpPr>
        <p:spPr>
          <a:xfrm>
            <a:off x="4985539" y="3489261"/>
            <a:ext cx="476501" cy="474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1709682" y="289010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709682" y="349401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709682" y="409523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5462040" y="326541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0707" y="326541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a:stCxn id="5" idx="3"/>
            <a:endCxn id="53" idx="2"/>
          </p:cNvCxnSpPr>
          <p:nvPr/>
        </p:nvCxnSpPr>
        <p:spPr>
          <a:xfrm>
            <a:off x="2173939" y="3111061"/>
            <a:ext cx="1556768" cy="38294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9" idx="6"/>
            <a:endCxn id="53" idx="2"/>
          </p:cNvCxnSpPr>
          <p:nvPr/>
        </p:nvCxnSpPr>
        <p:spPr>
          <a:xfrm flipV="1">
            <a:off x="2166882" y="3494010"/>
            <a:ext cx="1563825" cy="2286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0" idx="6"/>
            <a:endCxn id="53" idx="2"/>
          </p:cNvCxnSpPr>
          <p:nvPr/>
        </p:nvCxnSpPr>
        <p:spPr>
          <a:xfrm flipV="1">
            <a:off x="2166882" y="3494010"/>
            <a:ext cx="1563825" cy="8298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8" name="Rounded Rectangle 147"/>
          <p:cNvSpPr/>
          <p:nvPr/>
        </p:nvSpPr>
        <p:spPr>
          <a:xfrm rot="5400000">
            <a:off x="5804610" y="3007925"/>
            <a:ext cx="1460500" cy="97455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49" name="Rectangle 148"/>
          <p:cNvSpPr/>
          <p:nvPr/>
        </p:nvSpPr>
        <p:spPr>
          <a:xfrm>
            <a:off x="6047582" y="3353591"/>
            <a:ext cx="791118"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6295422" y="3353591"/>
            <a:ext cx="543278" cy="276999"/>
          </a:xfrm>
          <a:prstGeom prst="rect">
            <a:avLst/>
          </a:prstGeom>
          <a:noFill/>
        </p:spPr>
        <p:txBody>
          <a:bodyPr wrap="square" rtlCol="0">
            <a:spAutoFit/>
          </a:bodyPr>
          <a:lstStyle/>
          <a:p>
            <a:r>
              <a:rPr lang="en-US" sz="1200" dirty="0">
                <a:solidFill>
                  <a:srgbClr val="FFFFFF"/>
                </a:solidFill>
                <a:latin typeface="Arial"/>
                <a:cs typeface="Arial"/>
              </a:rPr>
              <a:t>0.95</a:t>
            </a:r>
          </a:p>
        </p:txBody>
      </p:sp>
      <p:sp>
        <p:nvSpPr>
          <p:cNvPr id="160"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Logistic Regression: </a:t>
            </a:r>
            <a:r>
              <a:rPr lang="en-US" sz="1800" dirty="0">
                <a:latin typeface="Arial"/>
                <a:cs typeface="Arial"/>
              </a:rPr>
              <a:t>Example on Inference</a:t>
            </a:r>
          </a:p>
        </p:txBody>
      </p:sp>
      <p:graphicFrame>
        <p:nvGraphicFramePr>
          <p:cNvPr id="2" name="Object 1"/>
          <p:cNvGraphicFramePr>
            <a:graphicFrameLocks noChangeAspect="1"/>
          </p:cNvGraphicFramePr>
          <p:nvPr>
            <p:extLst>
              <p:ext uri="{D42A27DB-BD31-4B8C-83A1-F6EECF244321}">
                <p14:modId xmlns:p14="http://schemas.microsoft.com/office/powerpoint/2010/main" val="509491964"/>
              </p:ext>
            </p:extLst>
          </p:nvPr>
        </p:nvGraphicFramePr>
        <p:xfrm>
          <a:off x="2972210" y="5699167"/>
          <a:ext cx="2947030" cy="786012"/>
        </p:xfrm>
        <a:graphic>
          <a:graphicData uri="http://schemas.openxmlformats.org/presentationml/2006/ole">
            <mc:AlternateContent xmlns:mc="http://schemas.openxmlformats.org/markup-compatibility/2006">
              <mc:Choice xmlns:v="urn:schemas-microsoft-com:vml" Requires="v">
                <p:oleObj spid="_x0000_s5290" name="Equation" r:id="rId3" imgW="1333500" imgH="355600" progId="Equation.3">
                  <p:embed/>
                </p:oleObj>
              </mc:Choice>
              <mc:Fallback>
                <p:oleObj name="Equation" r:id="rId3" imgW="1333500" imgH="355600" progId="Equation.3">
                  <p:embed/>
                  <p:pic>
                    <p:nvPicPr>
                      <p:cNvPr id="0" name=""/>
                      <p:cNvPicPr/>
                      <p:nvPr/>
                    </p:nvPicPr>
                    <p:blipFill>
                      <a:blip r:embed="rId4"/>
                      <a:stretch>
                        <a:fillRect/>
                      </a:stretch>
                    </p:blipFill>
                    <p:spPr>
                      <a:xfrm>
                        <a:off x="2972210" y="5699167"/>
                        <a:ext cx="2947030" cy="78601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239812520"/>
              </p:ext>
            </p:extLst>
          </p:nvPr>
        </p:nvGraphicFramePr>
        <p:xfrm>
          <a:off x="5591726" y="3369491"/>
          <a:ext cx="183078" cy="274618"/>
        </p:xfrm>
        <a:graphic>
          <a:graphicData uri="http://schemas.openxmlformats.org/presentationml/2006/ole">
            <mc:AlternateContent xmlns:mc="http://schemas.openxmlformats.org/markup-compatibility/2006">
              <mc:Choice xmlns:v="urn:schemas-microsoft-com:vml" Requires="v">
                <p:oleObj spid="_x0000_s5291" name="Equation" r:id="rId5" imgW="127000" imgH="190500" progId="Equation.3">
                  <p:embed/>
                </p:oleObj>
              </mc:Choice>
              <mc:Fallback>
                <p:oleObj name="Equation" r:id="rId5" imgW="127000" imgH="190500" progId="Equation.3">
                  <p:embed/>
                  <p:pic>
                    <p:nvPicPr>
                      <p:cNvPr id="0" name=""/>
                      <p:cNvPicPr/>
                      <p:nvPr/>
                    </p:nvPicPr>
                    <p:blipFill>
                      <a:blip r:embed="rId6"/>
                      <a:stretch>
                        <a:fillRect/>
                      </a:stretch>
                    </p:blipFill>
                    <p:spPr>
                      <a:xfrm>
                        <a:off x="5591726" y="3369491"/>
                        <a:ext cx="183078" cy="27461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474043801"/>
              </p:ext>
            </p:extLst>
          </p:nvPr>
        </p:nvGraphicFramePr>
        <p:xfrm>
          <a:off x="3016229" y="4523018"/>
          <a:ext cx="4061897" cy="1315826"/>
        </p:xfrm>
        <a:graphic>
          <a:graphicData uri="http://schemas.openxmlformats.org/presentationml/2006/ole">
            <mc:AlternateContent xmlns:mc="http://schemas.openxmlformats.org/markup-compatibility/2006">
              <mc:Choice xmlns:v="urn:schemas-microsoft-com:vml" Requires="v">
                <p:oleObj spid="_x0000_s5292" name="Equation" r:id="rId7" imgW="1803400" imgH="584200" progId="Equation.DSMT4">
                  <p:embed/>
                </p:oleObj>
              </mc:Choice>
              <mc:Fallback>
                <p:oleObj name="Equation" r:id="rId7" imgW="1803400" imgH="584200" progId="Equation.DSMT4">
                  <p:embed/>
                  <p:pic>
                    <p:nvPicPr>
                      <p:cNvPr id="0" name=""/>
                      <p:cNvPicPr/>
                      <p:nvPr/>
                    </p:nvPicPr>
                    <p:blipFill>
                      <a:blip r:embed="rId8"/>
                      <a:stretch>
                        <a:fillRect/>
                      </a:stretch>
                    </p:blipFill>
                    <p:spPr>
                      <a:xfrm>
                        <a:off x="3016229" y="4523018"/>
                        <a:ext cx="4061897" cy="1315826"/>
                      </a:xfrm>
                      <a:prstGeom prst="rect">
                        <a:avLst/>
                      </a:prstGeom>
                    </p:spPr>
                  </p:pic>
                </p:oleObj>
              </mc:Fallback>
            </mc:AlternateContent>
          </a:graphicData>
        </a:graphic>
      </p:graphicFrame>
    </p:spTree>
    <p:extLst>
      <p:ext uri="{BB962C8B-B14F-4D97-AF65-F5344CB8AC3E}">
        <p14:creationId xmlns:p14="http://schemas.microsoft.com/office/powerpoint/2010/main" val="917268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Linearly Separable vs. Not Linearly Separable</a:t>
            </a:r>
            <a:endParaRPr lang="en-US" sz="1800" dirty="0">
              <a:latin typeface="Arial"/>
              <a:cs typeface="Arial"/>
            </a:endParaRPr>
          </a:p>
        </p:txBody>
      </p:sp>
      <p:pic>
        <p:nvPicPr>
          <p:cNvPr id="4" name="Picture 3"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08578"/>
            <a:ext cx="8229600" cy="2329339"/>
          </a:xfrm>
          <a:prstGeom prst="rect">
            <a:avLst/>
          </a:prstGeom>
        </p:spPr>
      </p:pic>
      <p:sp>
        <p:nvSpPr>
          <p:cNvPr id="5" name="TextBox 4"/>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Image 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4003256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33409"/>
            <a:ext cx="7772400" cy="5646390"/>
          </a:xfrm>
        </p:spPr>
        <p:txBody>
          <a:bodyPr>
            <a:normAutofit fontScale="90000"/>
          </a:bodyPr>
          <a:lstStyle/>
          <a:p>
            <a:r>
              <a:rPr lang="en-US" sz="4000" dirty="0">
                <a:latin typeface="Arial"/>
                <a:cs typeface="Arial"/>
              </a:rPr>
              <a:t>Logistic Regression</a:t>
            </a:r>
            <a:br>
              <a:rPr lang="en-US" sz="4000" dirty="0">
                <a:latin typeface="Arial"/>
                <a:cs typeface="Arial"/>
              </a:rPr>
            </a:br>
            <a:r>
              <a:rPr lang="en-US" sz="4000" dirty="0">
                <a:latin typeface="Arial"/>
                <a:cs typeface="Arial"/>
              </a:rPr>
              <a:t>&amp;</a:t>
            </a:r>
            <a:br>
              <a:rPr lang="en-US" sz="4000" dirty="0">
                <a:latin typeface="Arial"/>
                <a:cs typeface="Arial"/>
              </a:rPr>
            </a:br>
            <a:r>
              <a:rPr lang="en-US" sz="4000" dirty="0">
                <a:latin typeface="Arial"/>
                <a:cs typeface="Arial"/>
              </a:rPr>
              <a:t>Linear separability</a:t>
            </a:r>
            <a:br>
              <a:rPr lang="en-US" sz="4000" dirty="0">
                <a:latin typeface="Arial"/>
                <a:cs typeface="Arial"/>
              </a:rPr>
            </a:br>
            <a:br>
              <a:rPr lang="en-US" sz="4000" dirty="0">
                <a:latin typeface="Arial"/>
                <a:cs typeface="Arial"/>
              </a:rPr>
            </a:br>
            <a:r>
              <a:rPr lang="en-US" sz="2000" dirty="0">
                <a:latin typeface="Arial"/>
                <a:cs typeface="Arial"/>
              </a:rPr>
              <a:t>Experiment on </a:t>
            </a:r>
            <a:r>
              <a:rPr lang="en-US" sz="2000" i="1" dirty="0">
                <a:latin typeface="Arial"/>
                <a:cs typeface="Arial"/>
              </a:rPr>
              <a:t>toy_data_3.csv </a:t>
            </a:r>
            <a:r>
              <a:rPr lang="en-US" sz="2000" dirty="0">
                <a:latin typeface="Arial"/>
                <a:cs typeface="Arial"/>
              </a:rPr>
              <a:t>and</a:t>
            </a:r>
            <a:r>
              <a:rPr lang="en-US" sz="2000" i="1" dirty="0">
                <a:latin typeface="Arial"/>
                <a:cs typeface="Arial"/>
              </a:rPr>
              <a:t> toy_data_8.csv</a:t>
            </a:r>
            <a:r>
              <a:rPr lang="en-US" sz="2000" dirty="0">
                <a:latin typeface="Arial"/>
                <a:cs typeface="Arial"/>
              </a:rPr>
              <a:t>.</a:t>
            </a:r>
            <a:br>
              <a:rPr lang="en-US" sz="2000" dirty="0">
                <a:latin typeface="Arial"/>
                <a:cs typeface="Arial"/>
              </a:rPr>
            </a:br>
            <a:br>
              <a:rPr lang="en-US" sz="2000" dirty="0">
                <a:latin typeface="Arial"/>
                <a:cs typeface="Arial"/>
              </a:rPr>
            </a:br>
            <a:r>
              <a:rPr lang="en-US" sz="2000" dirty="0">
                <a:latin typeface="Arial"/>
                <a:cs typeface="Arial"/>
              </a:rPr>
              <a:t>Logistic regression is a linear classifier. Why?</a:t>
            </a:r>
            <a:br>
              <a:rPr lang="en-US" sz="2000" dirty="0">
                <a:latin typeface="Arial"/>
                <a:cs typeface="Arial"/>
              </a:rPr>
            </a:br>
            <a:r>
              <a:rPr lang="en-US" sz="1600" dirty="0">
                <a:latin typeface="Arial"/>
                <a:cs typeface="Arial"/>
              </a:rPr>
              <a:t>(Hint: logistic function)</a:t>
            </a:r>
            <a:br>
              <a:rPr lang="en-US" sz="1600" dirty="0">
                <a:latin typeface="Arial"/>
                <a:cs typeface="Arial"/>
              </a:rPr>
            </a:br>
            <a:br>
              <a:rPr lang="en-US" sz="1600" dirty="0">
                <a:latin typeface="Arial"/>
                <a:cs typeface="Arial"/>
              </a:rPr>
            </a:br>
            <a:br>
              <a:rPr lang="en-US" sz="1600" dirty="0">
                <a:latin typeface="Arial"/>
                <a:cs typeface="Arial"/>
              </a:rPr>
            </a:br>
            <a:br>
              <a:rPr lang="en-US" sz="1600" dirty="0"/>
            </a:br>
            <a:br>
              <a:rPr lang="en-US" sz="1600" dirty="0"/>
            </a:br>
            <a:br>
              <a:rPr lang="en-US" sz="1600" dirty="0"/>
            </a:br>
            <a:br>
              <a:rPr lang="en-US" sz="1600" dirty="0"/>
            </a:br>
            <a:br>
              <a:rPr lang="en-US" sz="1600" dirty="0"/>
            </a:br>
            <a:br>
              <a:rPr lang="en-US" sz="1600" dirty="0"/>
            </a:b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#8</a:t>
            </a:r>
            <a:endParaRPr lang="en-US" sz="1800" dirty="0">
              <a:solidFill>
                <a:srgbClr val="FFFFFF"/>
              </a:solidFill>
              <a:latin typeface="Arial"/>
              <a:cs typeface="Arial"/>
            </a:endParaRPr>
          </a:p>
        </p:txBody>
      </p:sp>
      <p:pic>
        <p:nvPicPr>
          <p:cNvPr id="5" name="Picture 4" descr="logist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684" y="4785416"/>
            <a:ext cx="2318333" cy="1738750"/>
          </a:xfrm>
          <a:prstGeom prst="rect">
            <a:avLst/>
          </a:prstGeom>
        </p:spPr>
      </p:pic>
      <p:pic>
        <p:nvPicPr>
          <p:cNvPr id="6" name="Picture 5" descr="logistics_regression_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017" y="4984834"/>
            <a:ext cx="859055" cy="363621"/>
          </a:xfrm>
          <a:prstGeom prst="rect">
            <a:avLst/>
          </a:prstGeom>
        </p:spPr>
      </p:pic>
    </p:spTree>
    <p:extLst>
      <p:ext uri="{BB962C8B-B14F-4D97-AF65-F5344CB8AC3E}">
        <p14:creationId xmlns:p14="http://schemas.microsoft.com/office/powerpoint/2010/main" val="3301338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Regularization</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93" y="2991864"/>
            <a:ext cx="3657600" cy="2861175"/>
          </a:xfrm>
          <a:prstGeom prst="rect">
            <a:avLst/>
          </a:prstGeom>
        </p:spPr>
      </p:pic>
      <p:pic>
        <p:nvPicPr>
          <p:cNvPr id="6" name="Picture 5"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393" y="2991864"/>
            <a:ext cx="3657600" cy="2886190"/>
          </a:xfrm>
          <a:prstGeom prst="rect">
            <a:avLst/>
          </a:prstGeom>
        </p:spPr>
      </p:pic>
      <p:sp>
        <p:nvSpPr>
          <p:cNvPr id="7" name="TextBox 6"/>
          <p:cNvSpPr txBox="1"/>
          <p:nvPr/>
        </p:nvSpPr>
        <p:spPr>
          <a:xfrm>
            <a:off x="457200" y="2463357"/>
            <a:ext cx="3004290" cy="338554"/>
          </a:xfrm>
          <a:prstGeom prst="rect">
            <a:avLst/>
          </a:prstGeom>
          <a:noFill/>
        </p:spPr>
        <p:txBody>
          <a:bodyPr wrap="square" rtlCol="0">
            <a:spAutoFit/>
          </a:bodyPr>
          <a:lstStyle/>
          <a:p>
            <a:r>
              <a:rPr lang="en-US" sz="1600" dirty="0">
                <a:latin typeface="Arial"/>
                <a:cs typeface="Arial"/>
              </a:rPr>
              <a:t>L2 regularization (Ridge):</a:t>
            </a:r>
          </a:p>
        </p:txBody>
      </p:sp>
      <p:sp>
        <p:nvSpPr>
          <p:cNvPr id="8" name="TextBox 7"/>
          <p:cNvSpPr txBox="1"/>
          <p:nvPr/>
        </p:nvSpPr>
        <p:spPr>
          <a:xfrm>
            <a:off x="4567392" y="2463357"/>
            <a:ext cx="2741581" cy="338554"/>
          </a:xfrm>
          <a:prstGeom prst="rect">
            <a:avLst/>
          </a:prstGeom>
          <a:noFill/>
        </p:spPr>
        <p:txBody>
          <a:bodyPr wrap="square" rtlCol="0">
            <a:spAutoFit/>
          </a:bodyPr>
          <a:lstStyle/>
          <a:p>
            <a:r>
              <a:rPr lang="en-US" sz="1600" dirty="0">
                <a:latin typeface="Arial"/>
                <a:cs typeface="Arial"/>
              </a:rPr>
              <a:t>L1 regularization (Lasso):</a:t>
            </a:r>
          </a:p>
        </p:txBody>
      </p:sp>
      <p:sp>
        <p:nvSpPr>
          <p:cNvPr id="9" name="TextBox 8"/>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Images from </a:t>
            </a:r>
          </a:p>
          <a:p>
            <a:r>
              <a:rPr lang="en-US" sz="800" dirty="0">
                <a:latin typeface="Arial"/>
                <a:cs typeface="Arial"/>
                <a:hlinkClick r:id="rId4"/>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grpSp>
        <p:nvGrpSpPr>
          <p:cNvPr id="12" name="Group 11"/>
          <p:cNvGrpSpPr/>
          <p:nvPr/>
        </p:nvGrpSpPr>
        <p:grpSpPr>
          <a:xfrm>
            <a:off x="2438400" y="1150471"/>
            <a:ext cx="3835400" cy="376767"/>
            <a:chOff x="2438400" y="1105647"/>
            <a:chExt cx="3835400" cy="376767"/>
          </a:xfrm>
        </p:grpSpPr>
        <p:pic>
          <p:nvPicPr>
            <p:cNvPr id="10" name="Picture 9">
              <a:extLst>
                <a:ext uri="{FF2B5EF4-FFF2-40B4-BE49-F238E27FC236}">
                  <a16:creationId xmlns:a16="http://schemas.microsoft.com/office/drawing/2014/main" id="{433EDE78-19BE-4236-882D-6A6E811C131D}"/>
                </a:ext>
              </a:extLst>
            </p:cNvPr>
            <p:cNvPicPr>
              <a:picLocks noChangeAspect="1"/>
            </p:cNvPicPr>
            <p:nvPr/>
          </p:nvPicPr>
          <p:blipFill>
            <a:blip r:embed="rId5"/>
            <a:stretch>
              <a:fillRect/>
            </a:stretch>
          </p:blipFill>
          <p:spPr>
            <a:xfrm>
              <a:off x="2518228" y="1177892"/>
              <a:ext cx="3657600" cy="243363"/>
            </a:xfrm>
            <a:prstGeom prst="rect">
              <a:avLst/>
            </a:prstGeom>
          </p:spPr>
        </p:pic>
        <p:sp>
          <p:nvSpPr>
            <p:cNvPr id="2" name="Rectangle 1">
              <a:extLst>
                <a:ext uri="{FF2B5EF4-FFF2-40B4-BE49-F238E27FC236}">
                  <a16:creationId xmlns:a16="http://schemas.microsoft.com/office/drawing/2014/main" id="{0F3B71BC-0C9E-478B-94EF-C21ECD76BABC}"/>
                </a:ext>
              </a:extLst>
            </p:cNvPr>
            <p:cNvSpPr/>
            <p:nvPr/>
          </p:nvSpPr>
          <p:spPr>
            <a:xfrm>
              <a:off x="2438400" y="1105647"/>
              <a:ext cx="3835400" cy="376767"/>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 name="TextBox 2"/>
              <p:cNvSpPr txBox="1"/>
              <p:nvPr/>
            </p:nvSpPr>
            <p:spPr>
              <a:xfrm>
                <a:off x="3835066" y="1601432"/>
                <a:ext cx="890242" cy="276999"/>
              </a:xfrm>
              <a:prstGeom prst="rect">
                <a:avLst/>
              </a:prstGeom>
              <a:noFill/>
            </p:spPr>
            <p:txBody>
              <a:bodyPr wrap="square" lIns="0" tIns="0" rIns="0" bIns="0" rtlCol="0">
                <a:spAutoFit/>
              </a:bodyPr>
              <a:lstStyle/>
              <a:p>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3835066" y="1601432"/>
                <a:ext cx="890242" cy="276999"/>
              </a:xfrm>
              <a:prstGeom prst="rect">
                <a:avLst/>
              </a:prstGeom>
              <a:blipFill rotWithShape="1">
                <a:blip r:embed="rId6"/>
                <a:stretch>
                  <a:fillRect l="-4762" t="-8511" b="-8511"/>
                </a:stretch>
              </a:blipFill>
            </p:spPr>
            <p:txBody>
              <a:bodyPr/>
              <a:lstStyle/>
              <a:p>
                <a:r>
                  <a:rPr lang="en-US">
                    <a:noFill/>
                  </a:rPr>
                  <a:t> </a:t>
                </a:r>
              </a:p>
            </p:txBody>
          </p:sp>
        </mc:Fallback>
      </mc:AlternateContent>
    </p:spTree>
    <p:extLst>
      <p:ext uri="{BB962C8B-B14F-4D97-AF65-F5344CB8AC3E}">
        <p14:creationId xmlns:p14="http://schemas.microsoft.com/office/powerpoint/2010/main" val="927049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Regularization</a:t>
            </a:r>
            <a:br>
              <a:rPr lang="en-US" dirty="0">
                <a:latin typeface="Arial"/>
                <a:cs typeface="Arial"/>
              </a:rPr>
            </a:br>
            <a:br>
              <a:rPr lang="en-US" dirty="0">
                <a:latin typeface="Arial"/>
                <a:cs typeface="Arial"/>
              </a:rPr>
            </a:br>
            <a:r>
              <a:rPr lang="en-US" sz="1800" dirty="0">
                <a:latin typeface="Arial"/>
                <a:cs typeface="Arial"/>
              </a:rPr>
              <a:t>Experiment on </a:t>
            </a:r>
            <a:r>
              <a:rPr lang="en-US" sz="1800" i="1" dirty="0">
                <a:latin typeface="Arial"/>
                <a:cs typeface="Arial"/>
              </a:rPr>
              <a:t>toy_data_1.csv</a:t>
            </a:r>
            <a:r>
              <a:rPr lang="en-US" sz="1800" dirty="0">
                <a:latin typeface="Arial"/>
                <a:cs typeface="Arial"/>
              </a:rPr>
              <a:t>.</a:t>
            </a:r>
            <a:br>
              <a:rPr lang="en-US" sz="1800" dirty="0">
                <a:latin typeface="Arial"/>
                <a:cs typeface="Arial"/>
              </a:rPr>
            </a:br>
            <a:br>
              <a:rPr lang="en-US" sz="1800" dirty="0">
                <a:latin typeface="Arial"/>
                <a:cs typeface="Arial"/>
              </a:rPr>
            </a:br>
            <a:r>
              <a:rPr lang="en-US" sz="1400" dirty="0">
                <a:latin typeface="Arial"/>
                <a:cs typeface="Arial"/>
              </a:rPr>
              <a:t>First, set </a:t>
            </a:r>
            <a:r>
              <a:rPr lang="en-US" sz="1400" b="1" dirty="0">
                <a:latin typeface="Arial"/>
                <a:cs typeface="Arial"/>
              </a:rPr>
              <a:t>penalty</a:t>
            </a:r>
            <a:r>
              <a:rPr lang="en-US" sz="1400" dirty="0">
                <a:latin typeface="Arial"/>
                <a:cs typeface="Arial"/>
              </a:rPr>
              <a:t> to ‘L1’.</a:t>
            </a:r>
            <a:br>
              <a:rPr lang="en-US" sz="1400" dirty="0">
                <a:latin typeface="Arial"/>
                <a:cs typeface="Arial"/>
              </a:rPr>
            </a:br>
            <a:r>
              <a:rPr lang="en-US" sz="1400" dirty="0">
                <a:latin typeface="Arial"/>
                <a:cs typeface="Arial"/>
              </a:rPr>
              <a:t>Experiment with </a:t>
            </a:r>
            <a:r>
              <a:rPr lang="en-US" sz="1400" b="1" dirty="0">
                <a:latin typeface="Arial"/>
                <a:cs typeface="Arial"/>
              </a:rPr>
              <a:t>C</a:t>
            </a:r>
            <a:r>
              <a:rPr lang="en-US" sz="1400" dirty="0">
                <a:latin typeface="Arial"/>
                <a:cs typeface="Arial"/>
              </a:rPr>
              <a:t> = 0.08, 0.1, 0.2, 0.5, 1.</a:t>
            </a:r>
            <a:br>
              <a:rPr lang="en-US" sz="1400" dirty="0">
                <a:latin typeface="Arial"/>
                <a:cs typeface="Arial"/>
              </a:rPr>
            </a:br>
            <a:br>
              <a:rPr lang="en-US" sz="1400" dirty="0">
                <a:latin typeface="Arial"/>
                <a:cs typeface="Arial"/>
              </a:rPr>
            </a:br>
            <a:r>
              <a:rPr lang="en-US" sz="1400" dirty="0">
                <a:latin typeface="Arial"/>
                <a:cs typeface="Arial"/>
              </a:rPr>
              <a:t>Next, set </a:t>
            </a:r>
            <a:r>
              <a:rPr lang="en-US" sz="1400" b="1" dirty="0">
                <a:latin typeface="Arial"/>
                <a:cs typeface="Arial"/>
              </a:rPr>
              <a:t>penalty</a:t>
            </a:r>
            <a:r>
              <a:rPr lang="en-US" sz="1400" dirty="0">
                <a:latin typeface="Arial"/>
                <a:cs typeface="Arial"/>
              </a:rPr>
              <a:t> to ‘L2’.</a:t>
            </a:r>
            <a:br>
              <a:rPr lang="en-US" sz="1400" dirty="0">
                <a:latin typeface="Arial"/>
                <a:cs typeface="Arial"/>
              </a:rPr>
            </a:br>
            <a:r>
              <a:rPr lang="en-US" sz="1400" dirty="0">
                <a:latin typeface="Arial"/>
                <a:cs typeface="Arial"/>
              </a:rPr>
              <a:t>Experiment with the same set of </a:t>
            </a:r>
            <a:r>
              <a:rPr lang="en-US" sz="1400" b="1" dirty="0">
                <a:latin typeface="Arial"/>
                <a:cs typeface="Arial"/>
              </a:rPr>
              <a:t>C</a:t>
            </a:r>
            <a:r>
              <a:rPr lang="en-US" sz="1400" dirty="0">
                <a:latin typeface="Arial"/>
                <a:cs typeface="Arial"/>
              </a:rPr>
              <a:t>. Think about the difference.</a:t>
            </a:r>
            <a:br>
              <a:rPr lang="en-US" sz="1400" dirty="0">
                <a:latin typeface="Arial"/>
                <a:cs typeface="Arial"/>
              </a:rPr>
            </a:br>
            <a:r>
              <a:rPr lang="en-US" sz="1400" dirty="0">
                <a:latin typeface="Arial"/>
                <a:cs typeface="Arial"/>
              </a:rPr>
              <a:t>  </a:t>
            </a:r>
            <a:br>
              <a:rPr lang="en-US" sz="1400" dirty="0">
                <a:latin typeface="Arial"/>
                <a:cs typeface="Arial"/>
              </a:rPr>
            </a:br>
            <a:r>
              <a:rPr lang="en-US" sz="1800" dirty="0">
                <a:latin typeface="Arial"/>
                <a:cs typeface="Arial"/>
              </a:rPr>
              <a:t>Examine the decision boundary and explain what you observe.</a:t>
            </a:r>
            <a:br>
              <a:rPr lang="en-US" sz="1800" dirty="0">
                <a:latin typeface="Arial"/>
                <a:cs typeface="Arial"/>
              </a:rPr>
            </a:br>
            <a:r>
              <a:rPr lang="en-US" sz="1400" dirty="0">
                <a:latin typeface="Arial"/>
                <a:cs typeface="Arial"/>
              </a:rPr>
              <a:t>(Recall: </a:t>
            </a:r>
            <a:r>
              <a:rPr lang="en-US" sz="1400" b="1" dirty="0">
                <a:latin typeface="Arial"/>
                <a:cs typeface="Arial"/>
              </a:rPr>
              <a:t>C</a:t>
            </a:r>
            <a:r>
              <a:rPr lang="en-US" sz="1400" dirty="0">
                <a:latin typeface="Arial"/>
                <a:cs typeface="Arial"/>
              </a:rPr>
              <a:t> is the </a:t>
            </a:r>
            <a:r>
              <a:rPr lang="en-US" sz="1400" i="1" dirty="0">
                <a:latin typeface="Arial"/>
                <a:cs typeface="Arial"/>
              </a:rPr>
              <a:t>inverse</a:t>
            </a:r>
            <a:r>
              <a:rPr lang="en-US" sz="1400" dirty="0">
                <a:latin typeface="Arial"/>
                <a:cs typeface="Arial"/>
              </a:rPr>
              <a:t> of regularization strength)</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#9</a:t>
            </a:r>
            <a:endParaRPr lang="en-US" sz="1800" dirty="0">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5" name="TextBox 4"/>
              <p:cNvSpPr txBox="1"/>
              <p:nvPr/>
            </p:nvSpPr>
            <p:spPr>
              <a:xfrm>
                <a:off x="4156533" y="5711605"/>
                <a:ext cx="83093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𝜆</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𝐶</m:t>
                          </m:r>
                        </m:den>
                      </m:f>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156533" y="5711605"/>
                <a:ext cx="830933" cy="693844"/>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600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Neural Network</a:t>
            </a:r>
            <a:r>
              <a:rPr lang="en-US" sz="2400" i="1">
                <a:latin typeface="Arial"/>
                <a:cs typeface="Arial"/>
              </a:rPr>
              <a:t>: </a:t>
            </a:r>
            <a:r>
              <a:rPr lang="en-US" sz="1800">
                <a:latin typeface="Arial"/>
                <a:cs typeface="Arial"/>
              </a:rPr>
              <a:t>Representations</a:t>
            </a:r>
            <a:endParaRPr lang="en-US" sz="1800" dirty="0">
              <a:latin typeface="Arial"/>
              <a:cs typeface="Arial"/>
            </a:endParaRPr>
          </a:p>
        </p:txBody>
      </p:sp>
      <p:sp>
        <p:nvSpPr>
          <p:cNvPr id="101" name="TextBox 100"/>
          <p:cNvSpPr txBox="1"/>
          <p:nvPr/>
        </p:nvSpPr>
        <p:spPr>
          <a:xfrm>
            <a:off x="715332" y="2605059"/>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102" name="TextBox 101"/>
          <p:cNvSpPr txBox="1"/>
          <p:nvPr/>
        </p:nvSpPr>
        <p:spPr>
          <a:xfrm>
            <a:off x="715332" y="3197927"/>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103" name="TextBox 102"/>
          <p:cNvSpPr txBox="1"/>
          <p:nvPr/>
        </p:nvSpPr>
        <p:spPr>
          <a:xfrm>
            <a:off x="1913841" y="3310890"/>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2</a:t>
            </a:r>
          </a:p>
        </p:txBody>
      </p:sp>
      <p:sp>
        <p:nvSpPr>
          <p:cNvPr id="104" name="TextBox 103"/>
          <p:cNvSpPr txBox="1"/>
          <p:nvPr/>
        </p:nvSpPr>
        <p:spPr>
          <a:xfrm>
            <a:off x="726029" y="2027922"/>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105" name="Oval 104"/>
          <p:cNvSpPr/>
          <p:nvPr/>
        </p:nvSpPr>
        <p:spPr>
          <a:xfrm>
            <a:off x="652285" y="19721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718973" y="4116404"/>
            <a:ext cx="427879"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cxnSp>
        <p:nvCxnSpPr>
          <p:cNvPr id="107" name="Straight Connector 106"/>
          <p:cNvCxnSpPr>
            <a:stCxn id="105" idx="6"/>
            <a:endCxn id="118" idx="2"/>
          </p:cNvCxnSpPr>
          <p:nvPr/>
        </p:nvCxnSpPr>
        <p:spPr>
          <a:xfrm>
            <a:off x="1109485" y="2200753"/>
            <a:ext cx="739514" cy="130896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118" idx="6"/>
            <a:endCxn id="109" idx="2"/>
          </p:cNvCxnSpPr>
          <p:nvPr/>
        </p:nvCxnSpPr>
        <p:spPr>
          <a:xfrm flipV="1">
            <a:off x="2306199" y="3508633"/>
            <a:ext cx="134439" cy="108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9" name="Rounded Rectangle 108"/>
          <p:cNvSpPr/>
          <p:nvPr/>
        </p:nvSpPr>
        <p:spPr>
          <a:xfrm rot="5400000">
            <a:off x="1747010" y="3211900"/>
            <a:ext cx="1980720" cy="593465"/>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10" name="TextBox 109"/>
          <p:cNvSpPr txBox="1"/>
          <p:nvPr/>
        </p:nvSpPr>
        <p:spPr>
          <a:xfrm rot="5400000">
            <a:off x="1740878" y="3237038"/>
            <a:ext cx="2032452" cy="553998"/>
          </a:xfrm>
          <a:prstGeom prst="rect">
            <a:avLst/>
          </a:prstGeom>
          <a:noFill/>
        </p:spPr>
        <p:txBody>
          <a:bodyPr wrap="none" rtlCol="0">
            <a:spAutoFit/>
          </a:bodyPr>
          <a:lstStyle/>
          <a:p>
            <a:pPr algn="ctr"/>
            <a:r>
              <a:rPr lang="en-US" dirty="0">
                <a:latin typeface="Arial"/>
                <a:cs typeface="Arial"/>
              </a:rPr>
              <a:t>activation function</a:t>
            </a:r>
          </a:p>
          <a:p>
            <a:pPr algn="ctr"/>
            <a:r>
              <a:rPr lang="en-US" sz="1200" dirty="0">
                <a:latin typeface="Arial"/>
                <a:cs typeface="Arial"/>
              </a:rPr>
              <a:t>(linear, </a:t>
            </a:r>
            <a:r>
              <a:rPr lang="en-US" sz="1200" dirty="0" err="1">
                <a:latin typeface="Arial"/>
                <a:cs typeface="Arial"/>
              </a:rPr>
              <a:t>relu</a:t>
            </a:r>
            <a:r>
              <a:rPr lang="en-US" sz="1200" dirty="0">
                <a:latin typeface="Arial"/>
                <a:cs typeface="Arial"/>
              </a:rPr>
              <a:t>, logistic, </a:t>
            </a:r>
            <a:r>
              <a:rPr lang="en-US" sz="1200" dirty="0" err="1">
                <a:latin typeface="Arial"/>
                <a:cs typeface="Arial"/>
              </a:rPr>
              <a:t>tanh</a:t>
            </a:r>
            <a:r>
              <a:rPr lang="en-US" sz="1200" dirty="0">
                <a:latin typeface="Arial"/>
                <a:cs typeface="Arial"/>
              </a:rPr>
              <a:t>)</a:t>
            </a:r>
          </a:p>
        </p:txBody>
      </p:sp>
      <p:cxnSp>
        <p:nvCxnSpPr>
          <p:cNvPr id="111" name="Straight Connector 110"/>
          <p:cNvCxnSpPr>
            <a:stCxn id="110" idx="0"/>
            <a:endCxn id="117" idx="2"/>
          </p:cNvCxnSpPr>
          <p:nvPr/>
        </p:nvCxnSpPr>
        <p:spPr>
          <a:xfrm>
            <a:off x="3034103" y="3514037"/>
            <a:ext cx="166112" cy="188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3261142" y="3305232"/>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2</a:t>
            </a:r>
          </a:p>
        </p:txBody>
      </p:sp>
      <p:sp>
        <p:nvSpPr>
          <p:cNvPr id="113" name="Oval 112"/>
          <p:cNvSpPr/>
          <p:nvPr/>
        </p:nvSpPr>
        <p:spPr>
          <a:xfrm>
            <a:off x="652285" y="258123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652285" y="3185137"/>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652285" y="409248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rot="5400000">
            <a:off x="838903" y="3633208"/>
            <a:ext cx="256501" cy="369332"/>
          </a:xfrm>
          <a:prstGeom prst="rect">
            <a:avLst/>
          </a:prstGeom>
          <a:noFill/>
        </p:spPr>
        <p:txBody>
          <a:bodyPr wrap="square" rtlCol="0">
            <a:spAutoFit/>
          </a:bodyPr>
          <a:lstStyle/>
          <a:p>
            <a:r>
              <a:rPr lang="mr-IN" dirty="0"/>
              <a:t>…</a:t>
            </a:r>
            <a:endParaRPr lang="en-US" dirty="0"/>
          </a:p>
        </p:txBody>
      </p:sp>
      <p:sp>
        <p:nvSpPr>
          <p:cNvPr id="117" name="Oval 116"/>
          <p:cNvSpPr/>
          <p:nvPr/>
        </p:nvSpPr>
        <p:spPr>
          <a:xfrm>
            <a:off x="3200215" y="32873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1848999" y="328111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9" name="Straight Connector 118"/>
          <p:cNvCxnSpPr>
            <a:stCxn id="101" idx="3"/>
            <a:endCxn id="118" idx="2"/>
          </p:cNvCxnSpPr>
          <p:nvPr/>
        </p:nvCxnSpPr>
        <p:spPr>
          <a:xfrm>
            <a:off x="1116541" y="2774336"/>
            <a:ext cx="732458" cy="73537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14" idx="6"/>
            <a:endCxn id="118" idx="2"/>
          </p:cNvCxnSpPr>
          <p:nvPr/>
        </p:nvCxnSpPr>
        <p:spPr>
          <a:xfrm>
            <a:off x="1109485" y="3413737"/>
            <a:ext cx="739514" cy="9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15" idx="6"/>
            <a:endCxn id="118" idx="2"/>
          </p:cNvCxnSpPr>
          <p:nvPr/>
        </p:nvCxnSpPr>
        <p:spPr>
          <a:xfrm flipV="1">
            <a:off x="1109485" y="3509713"/>
            <a:ext cx="739514" cy="81137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1846543" y="260450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1848999" y="395986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p:cNvCxnSpPr>
            <a:stCxn id="123" idx="6"/>
          </p:cNvCxnSpPr>
          <p:nvPr/>
        </p:nvCxnSpPr>
        <p:spPr>
          <a:xfrm>
            <a:off x="2306199" y="4188460"/>
            <a:ext cx="134438"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22" idx="6"/>
          </p:cNvCxnSpPr>
          <p:nvPr/>
        </p:nvCxnSpPr>
        <p:spPr>
          <a:xfrm>
            <a:off x="2303743" y="2833106"/>
            <a:ext cx="13689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endCxn id="129" idx="2"/>
          </p:cNvCxnSpPr>
          <p:nvPr/>
        </p:nvCxnSpPr>
        <p:spPr>
          <a:xfrm>
            <a:off x="3034103" y="4228865"/>
            <a:ext cx="166112"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3034103" y="2821238"/>
            <a:ext cx="161535" cy="514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3264484" y="4013357"/>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3</a:t>
            </a:r>
          </a:p>
        </p:txBody>
      </p:sp>
      <p:sp>
        <p:nvSpPr>
          <p:cNvPr id="129" name="Oval 128"/>
          <p:cNvSpPr/>
          <p:nvPr/>
        </p:nvSpPr>
        <p:spPr>
          <a:xfrm>
            <a:off x="3200215" y="400026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p:cNvSpPr txBox="1"/>
          <p:nvPr/>
        </p:nvSpPr>
        <p:spPr>
          <a:xfrm>
            <a:off x="3261142" y="2636535"/>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1</a:t>
            </a:r>
          </a:p>
        </p:txBody>
      </p:sp>
      <p:sp>
        <p:nvSpPr>
          <p:cNvPr id="131" name="Oval 130"/>
          <p:cNvSpPr/>
          <p:nvPr/>
        </p:nvSpPr>
        <p:spPr>
          <a:xfrm>
            <a:off x="3195638" y="261585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p:cNvSpPr txBox="1"/>
          <p:nvPr/>
        </p:nvSpPr>
        <p:spPr>
          <a:xfrm>
            <a:off x="1916297" y="3986287"/>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3</a:t>
            </a:r>
          </a:p>
        </p:txBody>
      </p:sp>
      <p:sp>
        <p:nvSpPr>
          <p:cNvPr id="133" name="TextBox 132"/>
          <p:cNvSpPr txBox="1"/>
          <p:nvPr/>
        </p:nvSpPr>
        <p:spPr>
          <a:xfrm>
            <a:off x="1918441" y="2636459"/>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1</a:t>
            </a:r>
          </a:p>
        </p:txBody>
      </p:sp>
      <p:cxnSp>
        <p:nvCxnSpPr>
          <p:cNvPr id="134" name="Straight Connector 133"/>
          <p:cNvCxnSpPr>
            <a:stCxn id="105" idx="6"/>
            <a:endCxn id="122" idx="2"/>
          </p:cNvCxnSpPr>
          <p:nvPr/>
        </p:nvCxnSpPr>
        <p:spPr>
          <a:xfrm>
            <a:off x="1109485" y="2200753"/>
            <a:ext cx="737058"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05" idx="6"/>
            <a:endCxn id="123" idx="2"/>
          </p:cNvCxnSpPr>
          <p:nvPr/>
        </p:nvCxnSpPr>
        <p:spPr>
          <a:xfrm>
            <a:off x="1109485" y="2200753"/>
            <a:ext cx="739514" cy="198770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01" idx="3"/>
            <a:endCxn id="122" idx="2"/>
          </p:cNvCxnSpPr>
          <p:nvPr/>
        </p:nvCxnSpPr>
        <p:spPr>
          <a:xfrm>
            <a:off x="1116541" y="2774336"/>
            <a:ext cx="730002" cy="58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01" idx="3"/>
            <a:endCxn id="123" idx="2"/>
          </p:cNvCxnSpPr>
          <p:nvPr/>
        </p:nvCxnSpPr>
        <p:spPr>
          <a:xfrm>
            <a:off x="1116541" y="2774336"/>
            <a:ext cx="732458" cy="14141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14" idx="6"/>
            <a:endCxn id="122" idx="2"/>
          </p:cNvCxnSpPr>
          <p:nvPr/>
        </p:nvCxnSpPr>
        <p:spPr>
          <a:xfrm flipV="1">
            <a:off x="1109485" y="2833106"/>
            <a:ext cx="737058" cy="58063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14" idx="6"/>
            <a:endCxn id="123" idx="2"/>
          </p:cNvCxnSpPr>
          <p:nvPr/>
        </p:nvCxnSpPr>
        <p:spPr>
          <a:xfrm>
            <a:off x="1109485" y="3413737"/>
            <a:ext cx="739514" cy="77472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15" idx="6"/>
            <a:endCxn id="123" idx="2"/>
          </p:cNvCxnSpPr>
          <p:nvPr/>
        </p:nvCxnSpPr>
        <p:spPr>
          <a:xfrm flipV="1">
            <a:off x="1109485" y="4188460"/>
            <a:ext cx="739514" cy="1326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15" idx="6"/>
            <a:endCxn id="122" idx="2"/>
          </p:cNvCxnSpPr>
          <p:nvPr/>
        </p:nvCxnSpPr>
        <p:spPr>
          <a:xfrm flipV="1">
            <a:off x="1109485" y="2833106"/>
            <a:ext cx="737058" cy="148797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4538714" y="2968886"/>
            <a:ext cx="447005" cy="338554"/>
          </a:xfrm>
          <a:prstGeom prst="rect">
            <a:avLst/>
          </a:prstGeom>
          <a:noFill/>
        </p:spPr>
        <p:txBody>
          <a:bodyPr wrap="square" rtlCol="0">
            <a:spAutoFit/>
          </a:bodyPr>
          <a:lstStyle/>
          <a:p>
            <a:r>
              <a:rPr lang="en-US" sz="1600" i="1" dirty="0">
                <a:latin typeface="Times New Roman"/>
                <a:cs typeface="Times New Roman"/>
              </a:rPr>
              <a:t>z</a:t>
            </a:r>
            <a:endParaRPr lang="en-US" sz="1600" i="1" baseline="-25000" dirty="0">
              <a:latin typeface="Times New Roman"/>
              <a:cs typeface="Times New Roman"/>
            </a:endParaRPr>
          </a:p>
        </p:txBody>
      </p:sp>
      <p:sp>
        <p:nvSpPr>
          <p:cNvPr id="143" name="Oval 142"/>
          <p:cNvSpPr/>
          <p:nvPr/>
        </p:nvSpPr>
        <p:spPr>
          <a:xfrm>
            <a:off x="4446224" y="294361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Connector 143"/>
          <p:cNvCxnSpPr>
            <a:stCxn id="131" idx="6"/>
            <a:endCxn id="143" idx="2"/>
          </p:cNvCxnSpPr>
          <p:nvPr/>
        </p:nvCxnSpPr>
        <p:spPr>
          <a:xfrm>
            <a:off x="3652838" y="2844459"/>
            <a:ext cx="793386" cy="32775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7" idx="6"/>
            <a:endCxn id="143" idx="2"/>
          </p:cNvCxnSpPr>
          <p:nvPr/>
        </p:nvCxnSpPr>
        <p:spPr>
          <a:xfrm flipV="1">
            <a:off x="3657415" y="3172213"/>
            <a:ext cx="788809" cy="34371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129" idx="6"/>
            <a:endCxn id="143" idx="2"/>
          </p:cNvCxnSpPr>
          <p:nvPr/>
        </p:nvCxnSpPr>
        <p:spPr>
          <a:xfrm flipV="1">
            <a:off x="3657415" y="3172213"/>
            <a:ext cx="788809" cy="105665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911851" y="3172213"/>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434455" y="3169905"/>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0" name="Oval 149"/>
          <p:cNvSpPr/>
          <p:nvPr/>
        </p:nvSpPr>
        <p:spPr>
          <a:xfrm>
            <a:off x="5607238" y="294130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51" name="Oval 150"/>
          <p:cNvSpPr/>
          <p:nvPr/>
        </p:nvSpPr>
        <p:spPr>
          <a:xfrm>
            <a:off x="3195638" y="1929817"/>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TextBox 151"/>
          <p:cNvSpPr txBox="1"/>
          <p:nvPr/>
        </p:nvSpPr>
        <p:spPr>
          <a:xfrm>
            <a:off x="3268245" y="1989877"/>
            <a:ext cx="320026"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cxnSp>
        <p:nvCxnSpPr>
          <p:cNvPr id="153" name="Straight Connector 152"/>
          <p:cNvCxnSpPr>
            <a:stCxn id="151" idx="6"/>
            <a:endCxn id="143" idx="2"/>
          </p:cNvCxnSpPr>
          <p:nvPr/>
        </p:nvCxnSpPr>
        <p:spPr>
          <a:xfrm>
            <a:off x="3652838" y="2158417"/>
            <a:ext cx="793386" cy="101379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4" name="Rounded Rectangle 153"/>
          <p:cNvSpPr/>
          <p:nvPr/>
        </p:nvSpPr>
        <p:spPr>
          <a:xfrm rot="5400000">
            <a:off x="4524288" y="3009755"/>
            <a:ext cx="146050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55" name="TextBox 154"/>
          <p:cNvSpPr txBox="1"/>
          <p:nvPr/>
        </p:nvSpPr>
        <p:spPr>
          <a:xfrm rot="5400000">
            <a:off x="4803784" y="3000257"/>
            <a:ext cx="890238" cy="369332"/>
          </a:xfrm>
          <a:prstGeom prst="rect">
            <a:avLst/>
          </a:prstGeom>
          <a:noFill/>
        </p:spPr>
        <p:txBody>
          <a:bodyPr wrap="none" rtlCol="0">
            <a:spAutoFit/>
          </a:bodyPr>
          <a:lstStyle/>
          <a:p>
            <a:r>
              <a:rPr lang="en-US" dirty="0">
                <a:latin typeface="Arial"/>
                <a:cs typeface="Arial"/>
              </a:rPr>
              <a:t>logistic</a:t>
            </a:r>
          </a:p>
        </p:txBody>
      </p:sp>
      <p:sp>
        <p:nvSpPr>
          <p:cNvPr id="204" name="Rounded Rectangle 203"/>
          <p:cNvSpPr/>
          <p:nvPr/>
        </p:nvSpPr>
        <p:spPr>
          <a:xfrm rot="5400000">
            <a:off x="6030862" y="2697859"/>
            <a:ext cx="1460500" cy="97455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205" name="Rectangle 204"/>
          <p:cNvSpPr/>
          <p:nvPr/>
        </p:nvSpPr>
        <p:spPr>
          <a:xfrm>
            <a:off x="6273834" y="3043525"/>
            <a:ext cx="660907"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p:cNvSpPr txBox="1"/>
          <p:nvPr/>
        </p:nvSpPr>
        <p:spPr>
          <a:xfrm>
            <a:off x="6521674" y="3043525"/>
            <a:ext cx="543278" cy="276999"/>
          </a:xfrm>
          <a:prstGeom prst="rect">
            <a:avLst/>
          </a:prstGeom>
          <a:noFill/>
        </p:spPr>
        <p:txBody>
          <a:bodyPr wrap="square" rtlCol="0">
            <a:spAutoFit/>
          </a:bodyPr>
          <a:lstStyle/>
          <a:p>
            <a:r>
              <a:rPr lang="en-US" sz="1200" dirty="0">
                <a:solidFill>
                  <a:srgbClr val="FFFFFF"/>
                </a:solidFill>
                <a:latin typeface="Arial"/>
                <a:cs typeface="Arial"/>
              </a:rPr>
              <a:t>0.73</a:t>
            </a:r>
          </a:p>
        </p:txBody>
      </p:sp>
      <p:sp>
        <p:nvSpPr>
          <p:cNvPr id="207" name="TextBox 206"/>
          <p:cNvSpPr txBox="1"/>
          <p:nvPr/>
        </p:nvSpPr>
        <p:spPr>
          <a:xfrm>
            <a:off x="7397211" y="3002936"/>
            <a:ext cx="1289591" cy="338554"/>
          </a:xfrm>
          <a:prstGeom prst="rect">
            <a:avLst/>
          </a:prstGeom>
          <a:solidFill>
            <a:srgbClr val="D9D9D9"/>
          </a:solidFill>
        </p:spPr>
        <p:txBody>
          <a:bodyPr wrap="square" rtlCol="0">
            <a:spAutoFit/>
          </a:bodyPr>
          <a:lstStyle/>
          <a:p>
            <a:pPr algn="ctr"/>
            <a:r>
              <a:rPr lang="en-US" sz="1600" dirty="0">
                <a:latin typeface="Arial"/>
                <a:cs typeface="Arial"/>
              </a:rPr>
              <a:t>Binary</a:t>
            </a:r>
          </a:p>
        </p:txBody>
      </p:sp>
      <p:sp>
        <p:nvSpPr>
          <p:cNvPr id="209" name="TextBox 208"/>
          <p:cNvSpPr txBox="1"/>
          <p:nvPr/>
        </p:nvSpPr>
        <p:spPr>
          <a:xfrm>
            <a:off x="284658" y="4682247"/>
            <a:ext cx="1188619" cy="338554"/>
          </a:xfrm>
          <a:prstGeom prst="rect">
            <a:avLst/>
          </a:prstGeom>
          <a:solidFill>
            <a:schemeClr val="bg1">
              <a:lumMod val="85000"/>
            </a:schemeClr>
          </a:solidFill>
          <a:ln>
            <a:noFill/>
          </a:ln>
        </p:spPr>
        <p:txBody>
          <a:bodyPr wrap="square" rtlCol="0">
            <a:spAutoFit/>
          </a:bodyPr>
          <a:lstStyle/>
          <a:p>
            <a:pPr algn="ctr"/>
            <a:r>
              <a:rPr lang="en-US" sz="1600" dirty="0">
                <a:latin typeface="Arial"/>
                <a:cs typeface="Arial"/>
              </a:rPr>
              <a:t>Input layer</a:t>
            </a:r>
          </a:p>
        </p:txBody>
      </p:sp>
      <p:sp>
        <p:nvSpPr>
          <p:cNvPr id="210" name="TextBox 209"/>
          <p:cNvSpPr txBox="1"/>
          <p:nvPr/>
        </p:nvSpPr>
        <p:spPr>
          <a:xfrm>
            <a:off x="1790776" y="4682247"/>
            <a:ext cx="1920711" cy="338554"/>
          </a:xfrm>
          <a:prstGeom prst="rect">
            <a:avLst/>
          </a:prstGeom>
          <a:solidFill>
            <a:srgbClr val="D9D9D9"/>
          </a:solidFill>
        </p:spPr>
        <p:txBody>
          <a:bodyPr wrap="square" rtlCol="0">
            <a:spAutoFit/>
          </a:bodyPr>
          <a:lstStyle/>
          <a:p>
            <a:pPr algn="ctr"/>
            <a:r>
              <a:rPr lang="en-US" sz="1600" dirty="0">
                <a:latin typeface="Arial"/>
                <a:cs typeface="Arial"/>
              </a:rPr>
              <a:t>Hidden layer</a:t>
            </a:r>
          </a:p>
        </p:txBody>
      </p:sp>
      <p:sp>
        <p:nvSpPr>
          <p:cNvPr id="211" name="TextBox 210"/>
          <p:cNvSpPr txBox="1"/>
          <p:nvPr/>
        </p:nvSpPr>
        <p:spPr>
          <a:xfrm>
            <a:off x="4373111" y="4682247"/>
            <a:ext cx="1726586" cy="338554"/>
          </a:xfrm>
          <a:prstGeom prst="rect">
            <a:avLst/>
          </a:prstGeom>
          <a:solidFill>
            <a:srgbClr val="D9D9D9"/>
          </a:solidFill>
        </p:spPr>
        <p:txBody>
          <a:bodyPr wrap="square" rtlCol="0">
            <a:spAutoFit/>
          </a:bodyPr>
          <a:lstStyle/>
          <a:p>
            <a:pPr algn="ctr"/>
            <a:r>
              <a:rPr lang="en-US" sz="1600" dirty="0">
                <a:latin typeface="Arial"/>
                <a:cs typeface="Arial"/>
              </a:rPr>
              <a:t>Output layer</a:t>
            </a:r>
          </a:p>
        </p:txBody>
      </p:sp>
      <p:sp>
        <p:nvSpPr>
          <p:cNvPr id="212" name="TextBox 211"/>
          <p:cNvSpPr txBox="1"/>
          <p:nvPr/>
        </p:nvSpPr>
        <p:spPr>
          <a:xfrm>
            <a:off x="6185736" y="4682247"/>
            <a:ext cx="1172889" cy="338554"/>
          </a:xfrm>
          <a:prstGeom prst="rect">
            <a:avLst/>
          </a:prstGeom>
          <a:solidFill>
            <a:srgbClr val="D9D9D9"/>
          </a:solidFill>
        </p:spPr>
        <p:txBody>
          <a:bodyPr wrap="square" rtlCol="0">
            <a:spAutoFit/>
          </a:bodyPr>
          <a:lstStyle/>
          <a:p>
            <a:pPr algn="ctr"/>
            <a:r>
              <a:rPr lang="en-US" sz="1600" dirty="0">
                <a:latin typeface="Arial"/>
                <a:cs typeface="Arial"/>
              </a:rPr>
              <a:t>Prediction</a:t>
            </a:r>
          </a:p>
        </p:txBody>
      </p:sp>
      <p:graphicFrame>
        <p:nvGraphicFramePr>
          <p:cNvPr id="66" name="Object 65"/>
          <p:cNvGraphicFramePr>
            <a:graphicFrameLocks noChangeAspect="1"/>
          </p:cNvGraphicFramePr>
          <p:nvPr>
            <p:extLst>
              <p:ext uri="{D42A27DB-BD31-4B8C-83A1-F6EECF244321}">
                <p14:modId xmlns:p14="http://schemas.microsoft.com/office/powerpoint/2010/main" val="2763973200"/>
              </p:ext>
            </p:extLst>
          </p:nvPr>
        </p:nvGraphicFramePr>
        <p:xfrm>
          <a:off x="5741142" y="3039831"/>
          <a:ext cx="183078" cy="274618"/>
        </p:xfrm>
        <a:graphic>
          <a:graphicData uri="http://schemas.openxmlformats.org/presentationml/2006/ole">
            <mc:AlternateContent xmlns:mc="http://schemas.openxmlformats.org/markup-compatibility/2006">
              <mc:Choice xmlns:v="urn:schemas-microsoft-com:vml" Requires="v">
                <p:oleObj spid="_x0000_s3132" name="Equation" r:id="rId3" imgW="127000" imgH="190500" progId="Equation.3">
                  <p:embed/>
                </p:oleObj>
              </mc:Choice>
              <mc:Fallback>
                <p:oleObj name="Equation" r:id="rId3" imgW="127000" imgH="190500" progId="Equation.3">
                  <p:embed/>
                  <p:pic>
                    <p:nvPicPr>
                      <p:cNvPr id="0" name=""/>
                      <p:cNvPicPr/>
                      <p:nvPr/>
                    </p:nvPicPr>
                    <p:blipFill>
                      <a:blip r:embed="rId4"/>
                      <a:stretch>
                        <a:fillRect/>
                      </a:stretch>
                    </p:blipFill>
                    <p:spPr>
                      <a:xfrm>
                        <a:off x="5741142" y="3039831"/>
                        <a:ext cx="183078" cy="274618"/>
                      </a:xfrm>
                      <a:prstGeom prst="rect">
                        <a:avLst/>
                      </a:prstGeom>
                    </p:spPr>
                  </p:pic>
                </p:oleObj>
              </mc:Fallback>
            </mc:AlternateContent>
          </a:graphicData>
        </a:graphic>
      </p:graphicFrame>
    </p:spTree>
    <p:extLst>
      <p:ext uri="{BB962C8B-B14F-4D97-AF65-F5344CB8AC3E}">
        <p14:creationId xmlns:p14="http://schemas.microsoft.com/office/powerpoint/2010/main" val="567334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2385" y="2640968"/>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5" name="TextBox 4"/>
          <p:cNvSpPr txBox="1"/>
          <p:nvPr/>
        </p:nvSpPr>
        <p:spPr>
          <a:xfrm>
            <a:off x="722385" y="3233836"/>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6" name="TextBox 5"/>
          <p:cNvSpPr txBox="1"/>
          <p:nvPr/>
        </p:nvSpPr>
        <p:spPr>
          <a:xfrm>
            <a:off x="1920894" y="3346799"/>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2</a:t>
            </a:r>
          </a:p>
        </p:txBody>
      </p:sp>
      <p:sp>
        <p:nvSpPr>
          <p:cNvPr id="7" name="TextBox 6"/>
          <p:cNvSpPr txBox="1"/>
          <p:nvPr/>
        </p:nvSpPr>
        <p:spPr>
          <a:xfrm>
            <a:off x="733082" y="2063831"/>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8" name="Oval 7"/>
          <p:cNvSpPr/>
          <p:nvPr/>
        </p:nvSpPr>
        <p:spPr>
          <a:xfrm>
            <a:off x="659338" y="2008062"/>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26026" y="4152313"/>
            <a:ext cx="427879"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cxnSp>
        <p:nvCxnSpPr>
          <p:cNvPr id="10" name="Straight Connector 9"/>
          <p:cNvCxnSpPr>
            <a:stCxn id="8" idx="6"/>
            <a:endCxn id="21" idx="2"/>
          </p:cNvCxnSpPr>
          <p:nvPr/>
        </p:nvCxnSpPr>
        <p:spPr>
          <a:xfrm>
            <a:off x="1116538" y="2236662"/>
            <a:ext cx="739514" cy="130896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21" idx="6"/>
            <a:endCxn id="12" idx="2"/>
          </p:cNvCxnSpPr>
          <p:nvPr/>
        </p:nvCxnSpPr>
        <p:spPr>
          <a:xfrm flipV="1">
            <a:off x="2313252" y="3544542"/>
            <a:ext cx="134439" cy="108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rot="5400000">
            <a:off x="1754063" y="3247809"/>
            <a:ext cx="1980720" cy="593465"/>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3" name="TextBox 12"/>
          <p:cNvSpPr txBox="1"/>
          <p:nvPr/>
        </p:nvSpPr>
        <p:spPr>
          <a:xfrm rot="5400000">
            <a:off x="1747931" y="3272947"/>
            <a:ext cx="2032452" cy="553998"/>
          </a:xfrm>
          <a:prstGeom prst="rect">
            <a:avLst/>
          </a:prstGeom>
          <a:noFill/>
        </p:spPr>
        <p:txBody>
          <a:bodyPr wrap="none" rtlCol="0">
            <a:spAutoFit/>
          </a:bodyPr>
          <a:lstStyle/>
          <a:p>
            <a:pPr algn="ctr"/>
            <a:r>
              <a:rPr lang="en-US" dirty="0">
                <a:latin typeface="Arial"/>
                <a:cs typeface="Arial"/>
              </a:rPr>
              <a:t>activation function</a:t>
            </a:r>
          </a:p>
          <a:p>
            <a:pPr algn="ctr"/>
            <a:r>
              <a:rPr lang="en-US" sz="1200" dirty="0">
                <a:latin typeface="Arial"/>
                <a:cs typeface="Arial"/>
              </a:rPr>
              <a:t>(linear, </a:t>
            </a:r>
            <a:r>
              <a:rPr lang="en-US" sz="1200" dirty="0" err="1">
                <a:latin typeface="Arial"/>
                <a:cs typeface="Arial"/>
              </a:rPr>
              <a:t>relu</a:t>
            </a:r>
            <a:r>
              <a:rPr lang="en-US" sz="1200" dirty="0">
                <a:latin typeface="Arial"/>
                <a:cs typeface="Arial"/>
              </a:rPr>
              <a:t>, logistic, </a:t>
            </a:r>
            <a:r>
              <a:rPr lang="en-US" sz="1200" dirty="0" err="1">
                <a:latin typeface="Arial"/>
                <a:cs typeface="Arial"/>
              </a:rPr>
              <a:t>tanh</a:t>
            </a:r>
            <a:r>
              <a:rPr lang="en-US" sz="1200" dirty="0">
                <a:latin typeface="Arial"/>
                <a:cs typeface="Arial"/>
              </a:rPr>
              <a:t>)</a:t>
            </a:r>
          </a:p>
        </p:txBody>
      </p:sp>
      <p:cxnSp>
        <p:nvCxnSpPr>
          <p:cNvPr id="14" name="Straight Connector 13"/>
          <p:cNvCxnSpPr>
            <a:stCxn id="13" idx="0"/>
            <a:endCxn id="20" idx="2"/>
          </p:cNvCxnSpPr>
          <p:nvPr/>
        </p:nvCxnSpPr>
        <p:spPr>
          <a:xfrm>
            <a:off x="3041156" y="3549946"/>
            <a:ext cx="166112" cy="188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268195" y="3341141"/>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2</a:t>
            </a:r>
          </a:p>
        </p:txBody>
      </p:sp>
      <p:sp>
        <p:nvSpPr>
          <p:cNvPr id="16" name="Oval 15"/>
          <p:cNvSpPr/>
          <p:nvPr/>
        </p:nvSpPr>
        <p:spPr>
          <a:xfrm>
            <a:off x="659338" y="261714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59338" y="322104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59338" y="412839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rot="5400000">
            <a:off x="845956" y="3669117"/>
            <a:ext cx="256501" cy="369332"/>
          </a:xfrm>
          <a:prstGeom prst="rect">
            <a:avLst/>
          </a:prstGeom>
          <a:noFill/>
        </p:spPr>
        <p:txBody>
          <a:bodyPr wrap="square" rtlCol="0">
            <a:spAutoFit/>
          </a:bodyPr>
          <a:lstStyle/>
          <a:p>
            <a:r>
              <a:rPr lang="mr-IN" dirty="0"/>
              <a:t>…</a:t>
            </a:r>
            <a:endParaRPr lang="en-US" dirty="0"/>
          </a:p>
        </p:txBody>
      </p:sp>
      <p:sp>
        <p:nvSpPr>
          <p:cNvPr id="20" name="Oval 19"/>
          <p:cNvSpPr/>
          <p:nvPr/>
        </p:nvSpPr>
        <p:spPr>
          <a:xfrm>
            <a:off x="3207268" y="332323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856052" y="3317022"/>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a:stCxn id="4" idx="3"/>
            <a:endCxn id="21" idx="2"/>
          </p:cNvCxnSpPr>
          <p:nvPr/>
        </p:nvCxnSpPr>
        <p:spPr>
          <a:xfrm>
            <a:off x="1123594" y="2810245"/>
            <a:ext cx="732458" cy="73537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7" idx="6"/>
            <a:endCxn id="21" idx="2"/>
          </p:cNvCxnSpPr>
          <p:nvPr/>
        </p:nvCxnSpPr>
        <p:spPr>
          <a:xfrm>
            <a:off x="1116538" y="3449646"/>
            <a:ext cx="739514" cy="9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6"/>
            <a:endCxn id="21" idx="2"/>
          </p:cNvCxnSpPr>
          <p:nvPr/>
        </p:nvCxnSpPr>
        <p:spPr>
          <a:xfrm flipV="1">
            <a:off x="1116538" y="3545622"/>
            <a:ext cx="739514" cy="81137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853596" y="264041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856052" y="399576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26" idx="6"/>
          </p:cNvCxnSpPr>
          <p:nvPr/>
        </p:nvCxnSpPr>
        <p:spPr>
          <a:xfrm>
            <a:off x="2313252" y="4224369"/>
            <a:ext cx="134438"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5" idx="6"/>
          </p:cNvCxnSpPr>
          <p:nvPr/>
        </p:nvCxnSpPr>
        <p:spPr>
          <a:xfrm>
            <a:off x="2310796" y="2869015"/>
            <a:ext cx="13689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32" idx="2"/>
          </p:cNvCxnSpPr>
          <p:nvPr/>
        </p:nvCxnSpPr>
        <p:spPr>
          <a:xfrm>
            <a:off x="3041156" y="4264774"/>
            <a:ext cx="166112"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34" idx="2"/>
          </p:cNvCxnSpPr>
          <p:nvPr/>
        </p:nvCxnSpPr>
        <p:spPr>
          <a:xfrm>
            <a:off x="3041156" y="2875226"/>
            <a:ext cx="161535" cy="514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71537" y="4049266"/>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3</a:t>
            </a:r>
          </a:p>
        </p:txBody>
      </p:sp>
      <p:sp>
        <p:nvSpPr>
          <p:cNvPr id="32" name="Oval 31"/>
          <p:cNvSpPr/>
          <p:nvPr/>
        </p:nvSpPr>
        <p:spPr>
          <a:xfrm>
            <a:off x="3207268" y="403617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268195" y="2672444"/>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1</a:t>
            </a:r>
          </a:p>
        </p:txBody>
      </p:sp>
      <p:sp>
        <p:nvSpPr>
          <p:cNvPr id="34" name="Oval 33"/>
          <p:cNvSpPr/>
          <p:nvPr/>
        </p:nvSpPr>
        <p:spPr>
          <a:xfrm>
            <a:off x="3202691" y="2651768"/>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923350" y="4022196"/>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3</a:t>
            </a:r>
          </a:p>
        </p:txBody>
      </p:sp>
      <p:sp>
        <p:nvSpPr>
          <p:cNvPr id="36" name="TextBox 35"/>
          <p:cNvSpPr txBox="1"/>
          <p:nvPr/>
        </p:nvSpPr>
        <p:spPr>
          <a:xfrm>
            <a:off x="1925494" y="2672368"/>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1</a:t>
            </a:r>
          </a:p>
        </p:txBody>
      </p:sp>
      <p:cxnSp>
        <p:nvCxnSpPr>
          <p:cNvPr id="37" name="Straight Connector 36"/>
          <p:cNvCxnSpPr>
            <a:stCxn id="8" idx="6"/>
            <a:endCxn id="25" idx="2"/>
          </p:cNvCxnSpPr>
          <p:nvPr/>
        </p:nvCxnSpPr>
        <p:spPr>
          <a:xfrm>
            <a:off x="1116538" y="2236662"/>
            <a:ext cx="737058"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8" idx="6"/>
            <a:endCxn id="26" idx="2"/>
          </p:cNvCxnSpPr>
          <p:nvPr/>
        </p:nvCxnSpPr>
        <p:spPr>
          <a:xfrm>
            <a:off x="1116538" y="2236662"/>
            <a:ext cx="739514" cy="198770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4" idx="3"/>
            <a:endCxn id="25" idx="2"/>
          </p:cNvCxnSpPr>
          <p:nvPr/>
        </p:nvCxnSpPr>
        <p:spPr>
          <a:xfrm>
            <a:off x="1123594" y="2810245"/>
            <a:ext cx="730002" cy="58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4" idx="3"/>
            <a:endCxn id="26" idx="2"/>
          </p:cNvCxnSpPr>
          <p:nvPr/>
        </p:nvCxnSpPr>
        <p:spPr>
          <a:xfrm>
            <a:off x="1123594" y="2810245"/>
            <a:ext cx="732458" cy="14141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7" idx="6"/>
            <a:endCxn id="25" idx="2"/>
          </p:cNvCxnSpPr>
          <p:nvPr/>
        </p:nvCxnSpPr>
        <p:spPr>
          <a:xfrm flipV="1">
            <a:off x="1116538" y="2869015"/>
            <a:ext cx="737058" cy="58063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7" idx="6"/>
            <a:endCxn id="26" idx="2"/>
          </p:cNvCxnSpPr>
          <p:nvPr/>
        </p:nvCxnSpPr>
        <p:spPr>
          <a:xfrm>
            <a:off x="1116538" y="3449646"/>
            <a:ext cx="739514" cy="77472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8" idx="6"/>
            <a:endCxn id="26" idx="2"/>
          </p:cNvCxnSpPr>
          <p:nvPr/>
        </p:nvCxnSpPr>
        <p:spPr>
          <a:xfrm flipV="1">
            <a:off x="1116538" y="4224369"/>
            <a:ext cx="739514" cy="1326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8" idx="6"/>
            <a:endCxn id="25" idx="2"/>
          </p:cNvCxnSpPr>
          <p:nvPr/>
        </p:nvCxnSpPr>
        <p:spPr>
          <a:xfrm flipV="1">
            <a:off x="1116538" y="2869015"/>
            <a:ext cx="737058" cy="148797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rot="5400000">
            <a:off x="5449843" y="2724366"/>
            <a:ext cx="2630635" cy="96854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46" name="Rectangle 45"/>
          <p:cNvSpPr/>
          <p:nvPr/>
        </p:nvSpPr>
        <p:spPr>
          <a:xfrm>
            <a:off x="6280888" y="2096201"/>
            <a:ext cx="79562"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280887" y="3427388"/>
            <a:ext cx="566395"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6280888" y="2736352"/>
            <a:ext cx="58381"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6819059" y="2096201"/>
            <a:ext cx="543278" cy="276999"/>
          </a:xfrm>
          <a:prstGeom prst="rect">
            <a:avLst/>
          </a:prstGeom>
          <a:noFill/>
        </p:spPr>
        <p:txBody>
          <a:bodyPr wrap="square" rtlCol="0">
            <a:spAutoFit/>
          </a:bodyPr>
          <a:lstStyle/>
          <a:p>
            <a:r>
              <a:rPr lang="en-US" sz="1200" dirty="0">
                <a:solidFill>
                  <a:srgbClr val="000000"/>
                </a:solidFill>
                <a:latin typeface="Arial"/>
                <a:cs typeface="Arial"/>
              </a:rPr>
              <a:t>0.09</a:t>
            </a:r>
          </a:p>
        </p:txBody>
      </p:sp>
      <p:sp>
        <p:nvSpPr>
          <p:cNvPr id="50" name="TextBox 49"/>
          <p:cNvSpPr txBox="1"/>
          <p:nvPr/>
        </p:nvSpPr>
        <p:spPr>
          <a:xfrm>
            <a:off x="6819059" y="2737192"/>
            <a:ext cx="543278" cy="276999"/>
          </a:xfrm>
          <a:prstGeom prst="rect">
            <a:avLst/>
          </a:prstGeom>
          <a:noFill/>
        </p:spPr>
        <p:txBody>
          <a:bodyPr wrap="square" rtlCol="0">
            <a:spAutoFit/>
          </a:bodyPr>
          <a:lstStyle/>
          <a:p>
            <a:r>
              <a:rPr lang="en-US" sz="1200" dirty="0">
                <a:latin typeface="Arial"/>
                <a:cs typeface="Arial"/>
              </a:rPr>
              <a:t>0.05</a:t>
            </a:r>
          </a:p>
        </p:txBody>
      </p:sp>
      <p:sp>
        <p:nvSpPr>
          <p:cNvPr id="51" name="TextBox 50"/>
          <p:cNvSpPr txBox="1"/>
          <p:nvPr/>
        </p:nvSpPr>
        <p:spPr>
          <a:xfrm>
            <a:off x="6819059" y="3437587"/>
            <a:ext cx="543278" cy="276999"/>
          </a:xfrm>
          <a:prstGeom prst="rect">
            <a:avLst/>
          </a:prstGeom>
          <a:noFill/>
        </p:spPr>
        <p:txBody>
          <a:bodyPr wrap="square" rtlCol="0">
            <a:spAutoFit/>
          </a:bodyPr>
          <a:lstStyle/>
          <a:p>
            <a:r>
              <a:rPr lang="en-US" sz="1200" dirty="0">
                <a:latin typeface="Arial"/>
                <a:cs typeface="Arial"/>
              </a:rPr>
              <a:t>0.62</a:t>
            </a:r>
          </a:p>
        </p:txBody>
      </p:sp>
      <p:sp>
        <p:nvSpPr>
          <p:cNvPr id="52" name="TextBox 51"/>
          <p:cNvSpPr txBox="1"/>
          <p:nvPr/>
        </p:nvSpPr>
        <p:spPr>
          <a:xfrm>
            <a:off x="4514204" y="2675112"/>
            <a:ext cx="447005"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2</a:t>
            </a:r>
          </a:p>
        </p:txBody>
      </p:sp>
      <p:sp>
        <p:nvSpPr>
          <p:cNvPr id="53" name="Oval 52"/>
          <p:cNvSpPr/>
          <p:nvPr/>
        </p:nvSpPr>
        <p:spPr>
          <a:xfrm>
            <a:off x="4449935" y="264983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517546" y="3347957"/>
            <a:ext cx="447005"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3</a:t>
            </a:r>
          </a:p>
        </p:txBody>
      </p:sp>
      <p:sp>
        <p:nvSpPr>
          <p:cNvPr id="55" name="Oval 54"/>
          <p:cNvSpPr/>
          <p:nvPr/>
        </p:nvSpPr>
        <p:spPr>
          <a:xfrm>
            <a:off x="4453277" y="332268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514204" y="1992303"/>
            <a:ext cx="447005"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1</a:t>
            </a:r>
          </a:p>
        </p:txBody>
      </p:sp>
      <p:sp>
        <p:nvSpPr>
          <p:cNvPr id="57" name="Oval 56"/>
          <p:cNvSpPr/>
          <p:nvPr/>
        </p:nvSpPr>
        <p:spPr>
          <a:xfrm>
            <a:off x="4449935" y="196703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514204" y="4050634"/>
            <a:ext cx="447005"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4</a:t>
            </a:r>
          </a:p>
        </p:txBody>
      </p:sp>
      <p:sp>
        <p:nvSpPr>
          <p:cNvPr id="59" name="Oval 58"/>
          <p:cNvSpPr/>
          <p:nvPr/>
        </p:nvSpPr>
        <p:spPr>
          <a:xfrm>
            <a:off x="4449935" y="402536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a:stCxn id="34" idx="6"/>
            <a:endCxn id="57" idx="2"/>
          </p:cNvCxnSpPr>
          <p:nvPr/>
        </p:nvCxnSpPr>
        <p:spPr>
          <a:xfrm flipV="1">
            <a:off x="3659891" y="2195630"/>
            <a:ext cx="790044" cy="68473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6"/>
            <a:endCxn id="53" idx="2"/>
          </p:cNvCxnSpPr>
          <p:nvPr/>
        </p:nvCxnSpPr>
        <p:spPr>
          <a:xfrm flipV="1">
            <a:off x="3659891" y="2878439"/>
            <a:ext cx="790044" cy="192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4" idx="6"/>
            <a:endCxn id="55" idx="2"/>
          </p:cNvCxnSpPr>
          <p:nvPr/>
        </p:nvCxnSpPr>
        <p:spPr>
          <a:xfrm>
            <a:off x="3659891" y="2880368"/>
            <a:ext cx="793386" cy="67091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4" idx="6"/>
            <a:endCxn id="59" idx="2"/>
          </p:cNvCxnSpPr>
          <p:nvPr/>
        </p:nvCxnSpPr>
        <p:spPr>
          <a:xfrm>
            <a:off x="3659891" y="2880368"/>
            <a:ext cx="790044" cy="137359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0" idx="6"/>
            <a:endCxn id="57" idx="2"/>
          </p:cNvCxnSpPr>
          <p:nvPr/>
        </p:nvCxnSpPr>
        <p:spPr>
          <a:xfrm flipV="1">
            <a:off x="3664468" y="2195630"/>
            <a:ext cx="785467" cy="1356205"/>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20" idx="6"/>
            <a:endCxn id="53" idx="2"/>
          </p:cNvCxnSpPr>
          <p:nvPr/>
        </p:nvCxnSpPr>
        <p:spPr>
          <a:xfrm flipV="1">
            <a:off x="3664468" y="2878439"/>
            <a:ext cx="785467" cy="67339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20" idx="6"/>
            <a:endCxn id="55" idx="2"/>
          </p:cNvCxnSpPr>
          <p:nvPr/>
        </p:nvCxnSpPr>
        <p:spPr>
          <a:xfrm flipV="1">
            <a:off x="3664468" y="3551284"/>
            <a:ext cx="788809" cy="55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20" idx="6"/>
            <a:endCxn id="59" idx="2"/>
          </p:cNvCxnSpPr>
          <p:nvPr/>
        </p:nvCxnSpPr>
        <p:spPr>
          <a:xfrm>
            <a:off x="3664468" y="3551835"/>
            <a:ext cx="785467" cy="7021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32" idx="6"/>
            <a:endCxn id="57" idx="2"/>
          </p:cNvCxnSpPr>
          <p:nvPr/>
        </p:nvCxnSpPr>
        <p:spPr>
          <a:xfrm flipV="1">
            <a:off x="3664468" y="2195630"/>
            <a:ext cx="785467" cy="206914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32" idx="6"/>
            <a:endCxn id="53" idx="2"/>
          </p:cNvCxnSpPr>
          <p:nvPr/>
        </p:nvCxnSpPr>
        <p:spPr>
          <a:xfrm flipV="1">
            <a:off x="3664468" y="2878439"/>
            <a:ext cx="785467" cy="1386335"/>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2" idx="6"/>
            <a:endCxn id="55" idx="2"/>
          </p:cNvCxnSpPr>
          <p:nvPr/>
        </p:nvCxnSpPr>
        <p:spPr>
          <a:xfrm flipV="1">
            <a:off x="3664468" y="3551284"/>
            <a:ext cx="788809" cy="7134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2" idx="6"/>
            <a:endCxn id="59" idx="2"/>
          </p:cNvCxnSpPr>
          <p:nvPr/>
        </p:nvCxnSpPr>
        <p:spPr>
          <a:xfrm flipV="1">
            <a:off x="3664468" y="4253961"/>
            <a:ext cx="785467" cy="1081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2" name="Rounded Rectangle 71"/>
          <p:cNvSpPr/>
          <p:nvPr/>
        </p:nvSpPr>
        <p:spPr>
          <a:xfrm rot="5400000">
            <a:off x="3908040" y="3064269"/>
            <a:ext cx="2682815"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73" name="TextBox 72"/>
          <p:cNvSpPr txBox="1"/>
          <p:nvPr/>
        </p:nvSpPr>
        <p:spPr>
          <a:xfrm rot="5400000">
            <a:off x="4606346" y="3036653"/>
            <a:ext cx="1274933" cy="369332"/>
          </a:xfrm>
          <a:prstGeom prst="rect">
            <a:avLst/>
          </a:prstGeom>
          <a:noFill/>
        </p:spPr>
        <p:txBody>
          <a:bodyPr wrap="square" rtlCol="0">
            <a:spAutoFit/>
          </a:bodyPr>
          <a:lstStyle/>
          <a:p>
            <a:pPr algn="ctr"/>
            <a:r>
              <a:rPr lang="en-US" dirty="0" err="1">
                <a:latin typeface="Arial"/>
                <a:cs typeface="Arial"/>
              </a:rPr>
              <a:t>softmax</a:t>
            </a:r>
            <a:endParaRPr lang="en-US" dirty="0">
              <a:latin typeface="Arial"/>
              <a:cs typeface="Arial"/>
            </a:endParaRPr>
          </a:p>
        </p:txBody>
      </p:sp>
      <p:cxnSp>
        <p:nvCxnSpPr>
          <p:cNvPr id="74" name="Straight Connector 73"/>
          <p:cNvCxnSpPr/>
          <p:nvPr/>
        </p:nvCxnSpPr>
        <p:spPr>
          <a:xfrm>
            <a:off x="4910477" y="2195630"/>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4910477" y="2878439"/>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918904" y="3551284"/>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910477" y="4235335"/>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429365" y="2195630"/>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28479" y="2875226"/>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28479" y="3551284"/>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432707" y="4235335"/>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5592135" y="264983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5" name="Oval 84"/>
          <p:cNvSpPr/>
          <p:nvPr/>
        </p:nvSpPr>
        <p:spPr>
          <a:xfrm>
            <a:off x="5595477" y="332268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7" name="Oval 86"/>
          <p:cNvSpPr/>
          <p:nvPr/>
        </p:nvSpPr>
        <p:spPr>
          <a:xfrm>
            <a:off x="5592135" y="196703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9" name="Oval 88"/>
          <p:cNvSpPr/>
          <p:nvPr/>
        </p:nvSpPr>
        <p:spPr>
          <a:xfrm>
            <a:off x="5592135" y="402536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202691" y="19657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3275298" y="2025786"/>
            <a:ext cx="320026"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cxnSp>
        <p:nvCxnSpPr>
          <p:cNvPr id="92" name="Straight Connector 91"/>
          <p:cNvCxnSpPr>
            <a:stCxn id="90" idx="6"/>
            <a:endCxn id="57" idx="2"/>
          </p:cNvCxnSpPr>
          <p:nvPr/>
        </p:nvCxnSpPr>
        <p:spPr>
          <a:xfrm>
            <a:off x="3659891" y="2194326"/>
            <a:ext cx="790044" cy="130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90" idx="6"/>
            <a:endCxn id="53" idx="2"/>
          </p:cNvCxnSpPr>
          <p:nvPr/>
        </p:nvCxnSpPr>
        <p:spPr>
          <a:xfrm>
            <a:off x="3659891" y="2194326"/>
            <a:ext cx="790044" cy="68411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90" idx="6"/>
            <a:endCxn id="55" idx="2"/>
          </p:cNvCxnSpPr>
          <p:nvPr/>
        </p:nvCxnSpPr>
        <p:spPr>
          <a:xfrm>
            <a:off x="3659891" y="2194326"/>
            <a:ext cx="793386" cy="135695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90" idx="6"/>
            <a:endCxn id="59" idx="2"/>
          </p:cNvCxnSpPr>
          <p:nvPr/>
        </p:nvCxnSpPr>
        <p:spPr>
          <a:xfrm>
            <a:off x="3659891" y="2194326"/>
            <a:ext cx="790044" cy="2059635"/>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280889" y="4090333"/>
            <a:ext cx="206560"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6819059" y="4081445"/>
            <a:ext cx="543278" cy="276999"/>
          </a:xfrm>
          <a:prstGeom prst="rect">
            <a:avLst/>
          </a:prstGeom>
          <a:noFill/>
        </p:spPr>
        <p:txBody>
          <a:bodyPr wrap="square" rtlCol="0">
            <a:spAutoFit/>
          </a:bodyPr>
          <a:lstStyle/>
          <a:p>
            <a:r>
              <a:rPr lang="en-US" sz="1200" dirty="0">
                <a:latin typeface="Arial"/>
                <a:cs typeface="Arial"/>
              </a:rPr>
              <a:t>0.24</a:t>
            </a:r>
          </a:p>
        </p:txBody>
      </p:sp>
      <p:sp>
        <p:nvSpPr>
          <p:cNvPr id="98" name="TextBox 97"/>
          <p:cNvSpPr txBox="1"/>
          <p:nvPr/>
        </p:nvSpPr>
        <p:spPr>
          <a:xfrm>
            <a:off x="7404265" y="3048141"/>
            <a:ext cx="1289591" cy="523220"/>
          </a:xfrm>
          <a:prstGeom prst="rect">
            <a:avLst/>
          </a:prstGeom>
          <a:solidFill>
            <a:srgbClr val="D9D9D9"/>
          </a:solidFill>
        </p:spPr>
        <p:txBody>
          <a:bodyPr wrap="square" rtlCol="0">
            <a:spAutoFit/>
          </a:bodyPr>
          <a:lstStyle/>
          <a:p>
            <a:pPr algn="ctr"/>
            <a:r>
              <a:rPr lang="en-US" sz="1600" dirty="0">
                <a:latin typeface="Arial"/>
                <a:cs typeface="Arial"/>
              </a:rPr>
              <a:t>Multiclass</a:t>
            </a:r>
          </a:p>
          <a:p>
            <a:pPr algn="ctr"/>
            <a:r>
              <a:rPr lang="en-US" sz="1200" dirty="0">
                <a:latin typeface="Arial"/>
                <a:cs typeface="Arial"/>
              </a:rPr>
              <a:t>(e.g. 4 classes)</a:t>
            </a:r>
          </a:p>
        </p:txBody>
      </p:sp>
      <p:sp>
        <p:nvSpPr>
          <p:cNvPr id="99"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Neural Network</a:t>
            </a:r>
            <a:r>
              <a:rPr lang="en-US" sz="2400" i="1">
                <a:latin typeface="Arial"/>
                <a:cs typeface="Arial"/>
              </a:rPr>
              <a:t>: </a:t>
            </a:r>
            <a:r>
              <a:rPr lang="en-US" sz="1800">
                <a:latin typeface="Arial"/>
                <a:cs typeface="Arial"/>
              </a:rPr>
              <a:t>Representations</a:t>
            </a:r>
            <a:endParaRPr lang="en-US" sz="1800" dirty="0">
              <a:latin typeface="Arial"/>
              <a:cs typeface="Arial"/>
            </a:endParaRPr>
          </a:p>
        </p:txBody>
      </p:sp>
      <p:sp>
        <p:nvSpPr>
          <p:cNvPr id="100" name="TextBox 99"/>
          <p:cNvSpPr txBox="1"/>
          <p:nvPr/>
        </p:nvSpPr>
        <p:spPr>
          <a:xfrm>
            <a:off x="288370" y="4664459"/>
            <a:ext cx="1188619" cy="338554"/>
          </a:xfrm>
          <a:prstGeom prst="rect">
            <a:avLst/>
          </a:prstGeom>
          <a:solidFill>
            <a:schemeClr val="bg1">
              <a:lumMod val="85000"/>
            </a:schemeClr>
          </a:solidFill>
          <a:ln>
            <a:noFill/>
          </a:ln>
        </p:spPr>
        <p:txBody>
          <a:bodyPr wrap="square" rtlCol="0">
            <a:spAutoFit/>
          </a:bodyPr>
          <a:lstStyle/>
          <a:p>
            <a:pPr algn="ctr"/>
            <a:r>
              <a:rPr lang="en-US" sz="1600" dirty="0">
                <a:latin typeface="Arial"/>
                <a:cs typeface="Arial"/>
              </a:rPr>
              <a:t>Input layer</a:t>
            </a:r>
          </a:p>
        </p:txBody>
      </p:sp>
      <p:sp>
        <p:nvSpPr>
          <p:cNvPr id="101" name="TextBox 100"/>
          <p:cNvSpPr txBox="1"/>
          <p:nvPr/>
        </p:nvSpPr>
        <p:spPr>
          <a:xfrm>
            <a:off x="1794488" y="4664459"/>
            <a:ext cx="1920711" cy="338554"/>
          </a:xfrm>
          <a:prstGeom prst="rect">
            <a:avLst/>
          </a:prstGeom>
          <a:solidFill>
            <a:srgbClr val="D9D9D9"/>
          </a:solidFill>
        </p:spPr>
        <p:txBody>
          <a:bodyPr wrap="square" rtlCol="0">
            <a:spAutoFit/>
          </a:bodyPr>
          <a:lstStyle/>
          <a:p>
            <a:pPr algn="ctr"/>
            <a:r>
              <a:rPr lang="en-US" sz="1600" dirty="0">
                <a:latin typeface="Arial"/>
                <a:cs typeface="Arial"/>
              </a:rPr>
              <a:t>Hidden layer</a:t>
            </a:r>
          </a:p>
        </p:txBody>
      </p:sp>
      <p:sp>
        <p:nvSpPr>
          <p:cNvPr id="102" name="TextBox 101"/>
          <p:cNvSpPr txBox="1"/>
          <p:nvPr/>
        </p:nvSpPr>
        <p:spPr>
          <a:xfrm>
            <a:off x="4376823" y="4664459"/>
            <a:ext cx="1726586" cy="338554"/>
          </a:xfrm>
          <a:prstGeom prst="rect">
            <a:avLst/>
          </a:prstGeom>
          <a:solidFill>
            <a:srgbClr val="D9D9D9"/>
          </a:solidFill>
        </p:spPr>
        <p:txBody>
          <a:bodyPr wrap="square" rtlCol="0">
            <a:spAutoFit/>
          </a:bodyPr>
          <a:lstStyle/>
          <a:p>
            <a:pPr algn="ctr"/>
            <a:r>
              <a:rPr lang="en-US" sz="1600" dirty="0">
                <a:latin typeface="Arial"/>
                <a:cs typeface="Arial"/>
              </a:rPr>
              <a:t>Output layer</a:t>
            </a:r>
          </a:p>
        </p:txBody>
      </p:sp>
      <p:sp>
        <p:nvSpPr>
          <p:cNvPr id="103" name="TextBox 102"/>
          <p:cNvSpPr txBox="1"/>
          <p:nvPr/>
        </p:nvSpPr>
        <p:spPr>
          <a:xfrm>
            <a:off x="6189448" y="4664459"/>
            <a:ext cx="1172889" cy="338554"/>
          </a:xfrm>
          <a:prstGeom prst="rect">
            <a:avLst/>
          </a:prstGeom>
          <a:solidFill>
            <a:srgbClr val="D9D9D9"/>
          </a:solidFill>
        </p:spPr>
        <p:txBody>
          <a:bodyPr wrap="square" rtlCol="0">
            <a:spAutoFit/>
          </a:bodyPr>
          <a:lstStyle/>
          <a:p>
            <a:pPr algn="ctr"/>
            <a:r>
              <a:rPr lang="en-US" sz="1600" dirty="0">
                <a:latin typeface="Arial"/>
                <a:cs typeface="Arial"/>
              </a:rPr>
              <a:t>Prediction</a:t>
            </a:r>
          </a:p>
        </p:txBody>
      </p:sp>
      <p:graphicFrame>
        <p:nvGraphicFramePr>
          <p:cNvPr id="104" name="Object 103"/>
          <p:cNvGraphicFramePr>
            <a:graphicFrameLocks noChangeAspect="1"/>
          </p:cNvGraphicFramePr>
          <p:nvPr>
            <p:extLst>
              <p:ext uri="{D42A27DB-BD31-4B8C-83A1-F6EECF244321}">
                <p14:modId xmlns:p14="http://schemas.microsoft.com/office/powerpoint/2010/main" val="3082503819"/>
              </p:ext>
            </p:extLst>
          </p:nvPr>
        </p:nvGraphicFramePr>
        <p:xfrm>
          <a:off x="5711744" y="2036365"/>
          <a:ext cx="219075" cy="311150"/>
        </p:xfrm>
        <a:graphic>
          <a:graphicData uri="http://schemas.openxmlformats.org/presentationml/2006/ole">
            <mc:AlternateContent xmlns:mc="http://schemas.openxmlformats.org/markup-compatibility/2006">
              <mc:Choice xmlns:v="urn:schemas-microsoft-com:vml" Requires="v">
                <p:oleObj spid="_x0000_s4330" name="Equation" r:id="rId3" imgW="152400" imgH="215900" progId="Equation.3">
                  <p:embed/>
                </p:oleObj>
              </mc:Choice>
              <mc:Fallback>
                <p:oleObj name="Equation" r:id="rId3" imgW="152400" imgH="215900" progId="Equation.3">
                  <p:embed/>
                  <p:pic>
                    <p:nvPicPr>
                      <p:cNvPr id="0" name=""/>
                      <p:cNvPicPr/>
                      <p:nvPr/>
                    </p:nvPicPr>
                    <p:blipFill>
                      <a:blip r:embed="rId4"/>
                      <a:stretch>
                        <a:fillRect/>
                      </a:stretch>
                    </p:blipFill>
                    <p:spPr>
                      <a:xfrm>
                        <a:off x="5711744" y="2036365"/>
                        <a:ext cx="219075" cy="311150"/>
                      </a:xfrm>
                      <a:prstGeom prst="rect">
                        <a:avLst/>
                      </a:prstGeom>
                    </p:spPr>
                  </p:pic>
                </p:oleObj>
              </mc:Fallback>
            </mc:AlternateContent>
          </a:graphicData>
        </a:graphic>
      </p:graphicFrame>
      <p:graphicFrame>
        <p:nvGraphicFramePr>
          <p:cNvPr id="105" name="Object 104"/>
          <p:cNvGraphicFramePr>
            <a:graphicFrameLocks noChangeAspect="1"/>
          </p:cNvGraphicFramePr>
          <p:nvPr>
            <p:extLst>
              <p:ext uri="{D42A27DB-BD31-4B8C-83A1-F6EECF244321}">
                <p14:modId xmlns:p14="http://schemas.microsoft.com/office/powerpoint/2010/main" val="3027992714"/>
              </p:ext>
            </p:extLst>
          </p:nvPr>
        </p:nvGraphicFramePr>
        <p:xfrm>
          <a:off x="5703888" y="2724150"/>
          <a:ext cx="236537" cy="311150"/>
        </p:xfrm>
        <a:graphic>
          <a:graphicData uri="http://schemas.openxmlformats.org/presentationml/2006/ole">
            <mc:AlternateContent xmlns:mc="http://schemas.openxmlformats.org/markup-compatibility/2006">
              <mc:Choice xmlns:v="urn:schemas-microsoft-com:vml" Requires="v">
                <p:oleObj spid="_x0000_s4331" name="Equation" r:id="rId5" imgW="165100" imgH="215900" progId="Equation.3">
                  <p:embed/>
                </p:oleObj>
              </mc:Choice>
              <mc:Fallback>
                <p:oleObj name="Equation" r:id="rId5" imgW="165100" imgH="215900" progId="Equation.3">
                  <p:embed/>
                  <p:pic>
                    <p:nvPicPr>
                      <p:cNvPr id="0" name=""/>
                      <p:cNvPicPr/>
                      <p:nvPr/>
                    </p:nvPicPr>
                    <p:blipFill>
                      <a:blip r:embed="rId6"/>
                      <a:stretch>
                        <a:fillRect/>
                      </a:stretch>
                    </p:blipFill>
                    <p:spPr>
                      <a:xfrm>
                        <a:off x="5703888" y="2724150"/>
                        <a:ext cx="236537" cy="311150"/>
                      </a:xfrm>
                      <a:prstGeom prst="rect">
                        <a:avLst/>
                      </a:prstGeom>
                    </p:spPr>
                  </p:pic>
                </p:oleObj>
              </mc:Fallback>
            </mc:AlternateContent>
          </a:graphicData>
        </a:graphic>
      </p:graphicFrame>
      <p:graphicFrame>
        <p:nvGraphicFramePr>
          <p:cNvPr id="106" name="Object 105"/>
          <p:cNvGraphicFramePr>
            <a:graphicFrameLocks noChangeAspect="1"/>
          </p:cNvGraphicFramePr>
          <p:nvPr>
            <p:extLst>
              <p:ext uri="{D42A27DB-BD31-4B8C-83A1-F6EECF244321}">
                <p14:modId xmlns:p14="http://schemas.microsoft.com/office/powerpoint/2010/main" val="207053004"/>
              </p:ext>
            </p:extLst>
          </p:nvPr>
        </p:nvGraphicFramePr>
        <p:xfrm>
          <a:off x="5713413" y="3395663"/>
          <a:ext cx="217487" cy="311150"/>
        </p:xfrm>
        <a:graphic>
          <a:graphicData uri="http://schemas.openxmlformats.org/presentationml/2006/ole">
            <mc:AlternateContent xmlns:mc="http://schemas.openxmlformats.org/markup-compatibility/2006">
              <mc:Choice xmlns:v="urn:schemas-microsoft-com:vml" Requires="v">
                <p:oleObj spid="_x0000_s4332" name="Equation" r:id="rId7" imgW="152400" imgH="215900" progId="Equation.3">
                  <p:embed/>
                </p:oleObj>
              </mc:Choice>
              <mc:Fallback>
                <p:oleObj name="Equation" r:id="rId7" imgW="152400" imgH="215900" progId="Equation.3">
                  <p:embed/>
                  <p:pic>
                    <p:nvPicPr>
                      <p:cNvPr id="0" name=""/>
                      <p:cNvPicPr/>
                      <p:nvPr/>
                    </p:nvPicPr>
                    <p:blipFill>
                      <a:blip r:embed="rId8"/>
                      <a:stretch>
                        <a:fillRect/>
                      </a:stretch>
                    </p:blipFill>
                    <p:spPr>
                      <a:xfrm>
                        <a:off x="5713413" y="3395663"/>
                        <a:ext cx="217487" cy="311150"/>
                      </a:xfrm>
                      <a:prstGeom prst="rect">
                        <a:avLst/>
                      </a:prstGeom>
                    </p:spPr>
                  </p:pic>
                </p:oleObj>
              </mc:Fallback>
            </mc:AlternateContent>
          </a:graphicData>
        </a:graphic>
      </p:graphicFrame>
      <p:graphicFrame>
        <p:nvGraphicFramePr>
          <p:cNvPr id="107" name="Object 106"/>
          <p:cNvGraphicFramePr>
            <a:graphicFrameLocks noChangeAspect="1"/>
          </p:cNvGraphicFramePr>
          <p:nvPr>
            <p:extLst>
              <p:ext uri="{D42A27DB-BD31-4B8C-83A1-F6EECF244321}">
                <p14:modId xmlns:p14="http://schemas.microsoft.com/office/powerpoint/2010/main" val="2600099472"/>
              </p:ext>
            </p:extLst>
          </p:nvPr>
        </p:nvGraphicFramePr>
        <p:xfrm>
          <a:off x="5705475" y="4103902"/>
          <a:ext cx="234950" cy="311150"/>
        </p:xfrm>
        <a:graphic>
          <a:graphicData uri="http://schemas.openxmlformats.org/presentationml/2006/ole">
            <mc:AlternateContent xmlns:mc="http://schemas.openxmlformats.org/markup-compatibility/2006">
              <mc:Choice xmlns:v="urn:schemas-microsoft-com:vml" Requires="v">
                <p:oleObj spid="_x0000_s4333" name="Equation" r:id="rId9" imgW="165100" imgH="215900" progId="Equation.3">
                  <p:embed/>
                </p:oleObj>
              </mc:Choice>
              <mc:Fallback>
                <p:oleObj name="Equation" r:id="rId9" imgW="165100" imgH="215900" progId="Equation.3">
                  <p:embed/>
                  <p:pic>
                    <p:nvPicPr>
                      <p:cNvPr id="0" name=""/>
                      <p:cNvPicPr/>
                      <p:nvPr/>
                    </p:nvPicPr>
                    <p:blipFill>
                      <a:blip r:embed="rId10"/>
                      <a:stretch>
                        <a:fillRect/>
                      </a:stretch>
                    </p:blipFill>
                    <p:spPr>
                      <a:xfrm>
                        <a:off x="5705475" y="4103902"/>
                        <a:ext cx="234950" cy="311150"/>
                      </a:xfrm>
                      <a:prstGeom prst="rect">
                        <a:avLst/>
                      </a:prstGeom>
                    </p:spPr>
                  </p:pic>
                </p:oleObj>
              </mc:Fallback>
            </mc:AlternateContent>
          </a:graphicData>
        </a:graphic>
      </p:graphicFrame>
    </p:spTree>
    <p:extLst>
      <p:ext uri="{BB962C8B-B14F-4D97-AF65-F5344CB8AC3E}">
        <p14:creationId xmlns:p14="http://schemas.microsoft.com/office/powerpoint/2010/main" val="3929272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ist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252" y="3764167"/>
            <a:ext cx="3657600" cy="2743200"/>
          </a:xfrm>
          <a:prstGeom prst="rect">
            <a:avLst/>
          </a:prstGeom>
        </p:spPr>
      </p:pic>
      <p:pic>
        <p:nvPicPr>
          <p:cNvPr id="10" name="Picture 9" descr="line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52" y="903844"/>
            <a:ext cx="3657600" cy="2743200"/>
          </a:xfrm>
          <a:prstGeom prst="rect">
            <a:avLst/>
          </a:prstGeom>
        </p:spPr>
      </p:pic>
      <p:pic>
        <p:nvPicPr>
          <p:cNvPr id="11" name="Picture 10" descr="rel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52" y="903844"/>
            <a:ext cx="3657600" cy="2743200"/>
          </a:xfrm>
          <a:prstGeom prst="rect">
            <a:avLst/>
          </a:prstGeom>
        </p:spPr>
      </p:pic>
      <p:pic>
        <p:nvPicPr>
          <p:cNvPr id="13" name="Picture 12" descr="tan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3852" y="3764167"/>
            <a:ext cx="3657600" cy="2743200"/>
          </a:xfrm>
          <a:prstGeom prst="rect">
            <a:avLst/>
          </a:prstGeom>
        </p:spPr>
      </p:pic>
      <p:pic>
        <p:nvPicPr>
          <p:cNvPr id="14" name="Picture 13" descr="tanh_eq.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4572" y="4191312"/>
            <a:ext cx="914400" cy="388127"/>
          </a:xfrm>
          <a:prstGeom prst="rect">
            <a:avLst/>
          </a:prstGeom>
        </p:spPr>
      </p:pic>
      <p:pic>
        <p:nvPicPr>
          <p:cNvPr id="15" name="Picture 14" descr="sigmoid_eq.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855" y="4190608"/>
            <a:ext cx="914400" cy="374073"/>
          </a:xfrm>
          <a:prstGeom prst="rect">
            <a:avLst/>
          </a:prstGeom>
        </p:spPr>
      </p:pic>
      <p:pic>
        <p:nvPicPr>
          <p:cNvPr id="16" name="Picture 15" descr="relu_eq.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4572" y="1295007"/>
            <a:ext cx="1188720" cy="418011"/>
          </a:xfrm>
          <a:prstGeom prst="rect">
            <a:avLst/>
          </a:prstGeom>
        </p:spPr>
      </p:pic>
      <p:pic>
        <p:nvPicPr>
          <p:cNvPr id="17" name="Picture 16" descr="linear_eq.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855" y="1395905"/>
            <a:ext cx="594360" cy="218616"/>
          </a:xfrm>
          <a:prstGeom prst="rect">
            <a:avLst/>
          </a:prstGeom>
        </p:spPr>
      </p:pic>
      <p:sp>
        <p:nvSpPr>
          <p:cNvPr id="19"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Neural Network: </a:t>
            </a:r>
            <a:r>
              <a:rPr lang="en-US" sz="1800" dirty="0">
                <a:latin typeface="Arial"/>
                <a:cs typeface="Arial"/>
              </a:rPr>
              <a:t>Activation Functions</a:t>
            </a:r>
          </a:p>
        </p:txBody>
      </p:sp>
      <p:sp>
        <p:nvSpPr>
          <p:cNvPr id="12" name="TextBox 11"/>
          <p:cNvSpPr txBox="1"/>
          <p:nvPr/>
        </p:nvSpPr>
        <p:spPr>
          <a:xfrm>
            <a:off x="1252907" y="863221"/>
            <a:ext cx="3004290" cy="338554"/>
          </a:xfrm>
          <a:prstGeom prst="rect">
            <a:avLst/>
          </a:prstGeom>
          <a:solidFill>
            <a:schemeClr val="bg1"/>
          </a:solidFill>
        </p:spPr>
        <p:txBody>
          <a:bodyPr wrap="square" rtlCol="0">
            <a:spAutoFit/>
          </a:bodyPr>
          <a:lstStyle/>
          <a:p>
            <a:pPr algn="ctr"/>
            <a:r>
              <a:rPr lang="en-US" sz="1600" dirty="0">
                <a:latin typeface="Arial"/>
                <a:cs typeface="Arial"/>
              </a:rPr>
              <a:t>identity (linear)</a:t>
            </a:r>
          </a:p>
        </p:txBody>
      </p:sp>
      <p:sp>
        <p:nvSpPr>
          <p:cNvPr id="20" name="TextBox 19"/>
          <p:cNvSpPr txBox="1"/>
          <p:nvPr/>
        </p:nvSpPr>
        <p:spPr>
          <a:xfrm>
            <a:off x="4910507" y="863221"/>
            <a:ext cx="3004290" cy="338554"/>
          </a:xfrm>
          <a:prstGeom prst="rect">
            <a:avLst/>
          </a:prstGeom>
          <a:solidFill>
            <a:schemeClr val="bg1"/>
          </a:solidFill>
        </p:spPr>
        <p:txBody>
          <a:bodyPr wrap="square" rtlCol="0">
            <a:spAutoFit/>
          </a:bodyPr>
          <a:lstStyle/>
          <a:p>
            <a:pPr algn="ctr"/>
            <a:r>
              <a:rPr lang="en-US" sz="1600" dirty="0" err="1">
                <a:latin typeface="Arial"/>
                <a:cs typeface="Arial"/>
              </a:rPr>
              <a:t>relu</a:t>
            </a:r>
            <a:endParaRPr lang="en-US" sz="1600" dirty="0">
              <a:latin typeface="Arial"/>
              <a:cs typeface="Arial"/>
            </a:endParaRPr>
          </a:p>
        </p:txBody>
      </p:sp>
      <p:sp>
        <p:nvSpPr>
          <p:cNvPr id="21" name="TextBox 20"/>
          <p:cNvSpPr txBox="1"/>
          <p:nvPr/>
        </p:nvSpPr>
        <p:spPr>
          <a:xfrm>
            <a:off x="1252907" y="3728307"/>
            <a:ext cx="3004290" cy="338554"/>
          </a:xfrm>
          <a:prstGeom prst="rect">
            <a:avLst/>
          </a:prstGeom>
          <a:solidFill>
            <a:schemeClr val="bg1"/>
          </a:solidFill>
        </p:spPr>
        <p:txBody>
          <a:bodyPr wrap="square" rtlCol="0">
            <a:spAutoFit/>
          </a:bodyPr>
          <a:lstStyle/>
          <a:p>
            <a:pPr algn="ctr"/>
            <a:r>
              <a:rPr lang="en-US" sz="1600" dirty="0">
                <a:latin typeface="Arial"/>
                <a:cs typeface="Arial"/>
              </a:rPr>
              <a:t>logistic (sigmoid)</a:t>
            </a:r>
          </a:p>
        </p:txBody>
      </p:sp>
      <p:sp>
        <p:nvSpPr>
          <p:cNvPr id="22" name="TextBox 21"/>
          <p:cNvSpPr txBox="1"/>
          <p:nvPr/>
        </p:nvSpPr>
        <p:spPr>
          <a:xfrm>
            <a:off x="4910507" y="3728307"/>
            <a:ext cx="3004290" cy="338554"/>
          </a:xfrm>
          <a:prstGeom prst="rect">
            <a:avLst/>
          </a:prstGeom>
          <a:solidFill>
            <a:schemeClr val="bg1"/>
          </a:solidFill>
        </p:spPr>
        <p:txBody>
          <a:bodyPr wrap="square" rtlCol="0">
            <a:spAutoFit/>
          </a:bodyPr>
          <a:lstStyle/>
          <a:p>
            <a:pPr algn="ctr"/>
            <a:r>
              <a:rPr lang="en-US" sz="1600" dirty="0" err="1">
                <a:latin typeface="Arial"/>
                <a:cs typeface="Arial"/>
              </a:rPr>
              <a:t>tanh</a:t>
            </a:r>
            <a:endParaRPr lang="en-US" sz="1600" dirty="0">
              <a:latin typeface="Arial"/>
              <a:cs typeface="Arial"/>
            </a:endParaRPr>
          </a:p>
        </p:txBody>
      </p:sp>
    </p:spTree>
    <p:extLst>
      <p:ext uri="{BB962C8B-B14F-4D97-AF65-F5344CB8AC3E}">
        <p14:creationId xmlns:p14="http://schemas.microsoft.com/office/powerpoint/2010/main" val="84532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Neural Networks</a:t>
            </a:r>
            <a:br>
              <a:rPr lang="en-US" sz="3600" dirty="0">
                <a:latin typeface="Arial"/>
                <a:cs typeface="Arial"/>
              </a:rPr>
            </a:br>
            <a:r>
              <a:rPr lang="en-US" sz="3600" dirty="0">
                <a:latin typeface="Arial"/>
                <a:cs typeface="Arial"/>
              </a:rPr>
              <a:t>&amp;</a:t>
            </a:r>
            <a:br>
              <a:rPr lang="en-US" sz="3600" dirty="0">
                <a:latin typeface="Arial"/>
                <a:cs typeface="Arial"/>
              </a:rPr>
            </a:br>
            <a:r>
              <a:rPr lang="en-US" sz="3600" dirty="0">
                <a:latin typeface="Arial"/>
                <a:cs typeface="Arial"/>
              </a:rPr>
              <a:t>Linear separability</a:t>
            </a:r>
            <a:br>
              <a:rPr lang="en-US" sz="3600" dirty="0">
                <a:latin typeface="Arial"/>
                <a:cs typeface="Arial"/>
              </a:rPr>
            </a:br>
            <a:br>
              <a:rPr lang="en-US" dirty="0">
                <a:latin typeface="Arial"/>
                <a:cs typeface="Arial"/>
              </a:rPr>
            </a:br>
            <a:r>
              <a:rPr lang="en-US" sz="1800" dirty="0">
                <a:latin typeface="Arial"/>
                <a:cs typeface="Arial"/>
              </a:rPr>
              <a:t>Experiment on </a:t>
            </a:r>
            <a:r>
              <a:rPr lang="en-US" sz="1800" i="1" dirty="0">
                <a:latin typeface="Arial"/>
                <a:cs typeface="Arial"/>
              </a:rPr>
              <a:t>toy_data_3.csv </a:t>
            </a:r>
            <a:r>
              <a:rPr lang="en-US" sz="1800" dirty="0">
                <a:latin typeface="Arial"/>
                <a:cs typeface="Arial"/>
              </a:rPr>
              <a:t>and</a:t>
            </a:r>
            <a:r>
              <a:rPr lang="en-US" sz="1800" i="1" dirty="0">
                <a:latin typeface="Arial"/>
                <a:cs typeface="Arial"/>
              </a:rPr>
              <a:t> toy_data_8.csv</a:t>
            </a:r>
            <a:r>
              <a:rPr lang="en-US" sz="1800" dirty="0">
                <a:latin typeface="Arial"/>
                <a:cs typeface="Arial"/>
              </a:rPr>
              <a:t>.</a:t>
            </a:r>
            <a:br>
              <a:rPr lang="en-US" sz="1800" dirty="0">
                <a:latin typeface="Arial"/>
                <a:cs typeface="Arial"/>
              </a:rPr>
            </a:br>
            <a:br>
              <a:rPr lang="en-US" sz="1800" dirty="0">
                <a:latin typeface="Arial"/>
                <a:cs typeface="Arial"/>
              </a:rPr>
            </a:br>
            <a:r>
              <a:rPr lang="en-US" sz="1800" dirty="0">
                <a:latin typeface="Arial"/>
                <a:cs typeface="Arial"/>
              </a:rPr>
              <a:t>What activation functions make a neural network a nonlinear classifier? Why?</a:t>
            </a:r>
            <a:br>
              <a:rPr lang="en-US" sz="1800" dirty="0">
                <a:latin typeface="Arial"/>
                <a:cs typeface="Arial"/>
              </a:rPr>
            </a:br>
            <a:r>
              <a:rPr lang="en-US" sz="1400" dirty="0">
                <a:latin typeface="Arial"/>
                <a:cs typeface="Arial"/>
              </a:rPr>
              <a:t>(Hint: you may want to try different solvers.)</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#10</a:t>
            </a:r>
            <a:endParaRPr lang="en-US" sz="1800" dirty="0">
              <a:solidFill>
                <a:srgbClr val="FFFFFF"/>
              </a:solidFill>
              <a:latin typeface="Arial"/>
              <a:cs typeface="Arial"/>
            </a:endParaRPr>
          </a:p>
        </p:txBody>
      </p:sp>
    </p:spTree>
    <p:extLst>
      <p:ext uri="{BB962C8B-B14F-4D97-AF65-F5344CB8AC3E}">
        <p14:creationId xmlns:p14="http://schemas.microsoft.com/office/powerpoint/2010/main" val="1937424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We will NOT cover</a:t>
            </a:r>
            <a:r>
              <a:rPr lang="mr-IN" sz="2400" i="1" dirty="0">
                <a:latin typeface="Arial"/>
                <a:cs typeface="Arial"/>
              </a:rPr>
              <a:t>…</a:t>
            </a:r>
            <a:endParaRPr lang="en-US" sz="1800" dirty="0">
              <a:latin typeface="Arial"/>
              <a:cs typeface="Arial"/>
            </a:endParaRPr>
          </a:p>
        </p:txBody>
      </p:sp>
      <p:sp>
        <p:nvSpPr>
          <p:cNvPr id="5" name="Content Placeholder 4"/>
          <p:cNvSpPr>
            <a:spLocks noGrp="1"/>
          </p:cNvSpPr>
          <p:nvPr>
            <p:ph idx="1"/>
          </p:nvPr>
        </p:nvSpPr>
        <p:spPr>
          <a:xfrm>
            <a:off x="457200" y="1600200"/>
            <a:ext cx="8229600" cy="4525963"/>
          </a:xfrm>
        </p:spPr>
        <p:txBody>
          <a:bodyPr>
            <a:normAutofit fontScale="92500"/>
          </a:bodyPr>
          <a:lstStyle/>
          <a:p>
            <a:r>
              <a:rPr lang="en-US" sz="2000" dirty="0">
                <a:latin typeface="Arial"/>
                <a:cs typeface="Arial"/>
              </a:rPr>
              <a:t>Coding</a:t>
            </a:r>
          </a:p>
          <a:p>
            <a:pPr lvl="1"/>
            <a:r>
              <a:rPr lang="en-US" sz="1600" dirty="0">
                <a:latin typeface="Arial"/>
                <a:cs typeface="Arial"/>
              </a:rPr>
              <a:t>We will click on buttons in a user-friendly software. </a:t>
            </a:r>
          </a:p>
          <a:p>
            <a:endParaRPr lang="en-US" sz="2000" dirty="0">
              <a:latin typeface="Arial"/>
              <a:cs typeface="Arial"/>
            </a:endParaRPr>
          </a:p>
          <a:p>
            <a:r>
              <a:rPr lang="en-US" sz="2000" dirty="0">
                <a:latin typeface="Arial"/>
                <a:cs typeface="Arial"/>
              </a:rPr>
              <a:t>Math</a:t>
            </a:r>
          </a:p>
          <a:p>
            <a:pPr lvl="1"/>
            <a:r>
              <a:rPr lang="en-US" sz="1600" dirty="0">
                <a:latin typeface="Arial"/>
                <a:cs typeface="Arial"/>
              </a:rPr>
              <a:t>Math only appears when it is absolutely needed.</a:t>
            </a:r>
          </a:p>
          <a:p>
            <a:pPr lvl="1"/>
            <a:r>
              <a:rPr lang="en-US" sz="1600" dirty="0">
                <a:latin typeface="Arial"/>
                <a:cs typeface="Arial"/>
              </a:rPr>
              <a:t>We will focus on intuition, not calculation.</a:t>
            </a:r>
          </a:p>
          <a:p>
            <a:endParaRPr lang="en-US" sz="2000" dirty="0">
              <a:latin typeface="Arial"/>
              <a:cs typeface="Arial"/>
            </a:endParaRPr>
          </a:p>
          <a:p>
            <a:r>
              <a:rPr lang="en-US" sz="2000" dirty="0">
                <a:latin typeface="Arial"/>
                <a:cs typeface="Arial"/>
              </a:rPr>
              <a:t>Feature engineering</a:t>
            </a:r>
          </a:p>
          <a:p>
            <a:pPr lvl="1"/>
            <a:r>
              <a:rPr lang="en-US" sz="1600" dirty="0">
                <a:latin typeface="Arial"/>
                <a:cs typeface="Arial"/>
              </a:rPr>
              <a:t>We primarily study the “core” of ML.</a:t>
            </a:r>
          </a:p>
          <a:p>
            <a:pPr lvl="1"/>
            <a:r>
              <a:rPr lang="en-US" sz="1600" dirty="0">
                <a:latin typeface="Arial"/>
                <a:cs typeface="Arial"/>
              </a:rPr>
              <a:t>However, engineering tricks are critical to the success of ML in practice.</a:t>
            </a:r>
          </a:p>
          <a:p>
            <a:pPr lvl="1"/>
            <a:r>
              <a:rPr lang="en-US" sz="1600" dirty="0">
                <a:latin typeface="Arial"/>
                <a:cs typeface="Arial"/>
              </a:rPr>
              <a:t>Highly domain specific, a lot of folk wisdom, no universal guideline, coding required.</a:t>
            </a:r>
          </a:p>
          <a:p>
            <a:endParaRPr lang="en-US" sz="2000" dirty="0">
              <a:latin typeface="Arial"/>
              <a:cs typeface="Arial"/>
            </a:endParaRPr>
          </a:p>
          <a:p>
            <a:r>
              <a:rPr lang="en-US" sz="2000" dirty="0">
                <a:latin typeface="Arial"/>
                <a:cs typeface="Arial"/>
              </a:rPr>
              <a:t>The state-of-the-art models at the frontier of ML/bioinformatics research</a:t>
            </a:r>
          </a:p>
          <a:p>
            <a:pPr lvl="1"/>
            <a:r>
              <a:rPr lang="en-US" sz="1600" dirty="0">
                <a:latin typeface="Arial"/>
                <a:cs typeface="Arial"/>
              </a:rPr>
              <a:t>Beyond the scope of a half-day workshop</a:t>
            </a:r>
          </a:p>
        </p:txBody>
      </p:sp>
    </p:spTree>
    <p:extLst>
      <p:ext uri="{BB962C8B-B14F-4D97-AF65-F5344CB8AC3E}">
        <p14:creationId xmlns:p14="http://schemas.microsoft.com/office/powerpoint/2010/main" val="920683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191896" y="1387092"/>
            <a:ext cx="1138391" cy="806132"/>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35319" y="1387092"/>
            <a:ext cx="4218428" cy="795398"/>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Logistic Regression &amp; Neural Network</a:t>
            </a:r>
            <a:r>
              <a:rPr lang="en-US" sz="2400" dirty="0">
                <a:latin typeface="Arial"/>
                <a:cs typeface="Arial"/>
              </a:rPr>
              <a:t>: </a:t>
            </a:r>
            <a:r>
              <a:rPr lang="en-US" sz="1800" dirty="0">
                <a:latin typeface="Arial"/>
                <a:cs typeface="Arial"/>
              </a:rPr>
              <a:t>Learning</a:t>
            </a:r>
          </a:p>
        </p:txBody>
      </p:sp>
      <p:pic>
        <p:nvPicPr>
          <p:cNvPr id="6" name="Picture 5" descr="tru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733" y="2587189"/>
            <a:ext cx="3657600" cy="2743200"/>
          </a:xfrm>
          <a:prstGeom prst="rect">
            <a:avLst/>
          </a:prstGeom>
        </p:spPr>
      </p:pic>
      <p:pic>
        <p:nvPicPr>
          <p:cNvPr id="7" name="Picture 6" descr="tru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333" y="2587189"/>
            <a:ext cx="3657600" cy="2743200"/>
          </a:xfrm>
          <a:prstGeom prst="rect">
            <a:avLst/>
          </a:prstGeom>
        </p:spPr>
      </p:pic>
      <p:sp>
        <p:nvSpPr>
          <p:cNvPr id="8" name="TextBox 7"/>
          <p:cNvSpPr txBox="1"/>
          <p:nvPr/>
        </p:nvSpPr>
        <p:spPr>
          <a:xfrm>
            <a:off x="457200" y="847977"/>
            <a:ext cx="1745264" cy="338554"/>
          </a:xfrm>
          <a:prstGeom prst="rect">
            <a:avLst/>
          </a:prstGeom>
          <a:noFill/>
        </p:spPr>
        <p:txBody>
          <a:bodyPr wrap="square" rtlCol="0">
            <a:spAutoFit/>
          </a:bodyPr>
          <a:lstStyle/>
          <a:p>
            <a:r>
              <a:rPr lang="en-US" sz="1600" dirty="0">
                <a:latin typeface="Arial"/>
                <a:cs typeface="Arial"/>
              </a:rPr>
              <a:t>Binary problem:</a:t>
            </a:r>
          </a:p>
        </p:txBody>
      </p:sp>
      <p:sp>
        <p:nvSpPr>
          <p:cNvPr id="9" name="TextBox 8"/>
          <p:cNvSpPr txBox="1"/>
          <p:nvPr/>
        </p:nvSpPr>
        <p:spPr>
          <a:xfrm>
            <a:off x="2735319" y="2182490"/>
            <a:ext cx="4218428" cy="246221"/>
          </a:xfrm>
          <a:prstGeom prst="rect">
            <a:avLst/>
          </a:prstGeom>
          <a:solidFill>
            <a:srgbClr val="D9D9D9"/>
          </a:solidFill>
        </p:spPr>
        <p:txBody>
          <a:bodyPr wrap="square" rtlCol="0">
            <a:spAutoFit/>
          </a:bodyPr>
          <a:lstStyle/>
          <a:p>
            <a:pPr algn="ctr"/>
            <a:r>
              <a:rPr lang="en-US" sz="1000" dirty="0">
                <a:latin typeface="Arial"/>
                <a:cs typeface="Arial"/>
              </a:rPr>
              <a:t>Cross-entropy loss</a:t>
            </a:r>
          </a:p>
        </p:txBody>
      </p:sp>
      <p:sp>
        <p:nvSpPr>
          <p:cNvPr id="10" name="TextBox 9"/>
          <p:cNvSpPr txBox="1"/>
          <p:nvPr/>
        </p:nvSpPr>
        <p:spPr>
          <a:xfrm>
            <a:off x="7191897" y="2182490"/>
            <a:ext cx="1138390" cy="246221"/>
          </a:xfrm>
          <a:prstGeom prst="rect">
            <a:avLst/>
          </a:prstGeom>
          <a:solidFill>
            <a:srgbClr val="D9D9D9"/>
          </a:solidFill>
        </p:spPr>
        <p:txBody>
          <a:bodyPr wrap="square" rtlCol="0">
            <a:spAutoFit/>
          </a:bodyPr>
          <a:lstStyle/>
          <a:p>
            <a:pPr algn="ctr"/>
            <a:r>
              <a:rPr lang="en-US" sz="1000" dirty="0">
                <a:latin typeface="Arial"/>
                <a:cs typeface="Arial"/>
              </a:rPr>
              <a:t>L2 regularization </a:t>
            </a:r>
          </a:p>
        </p:txBody>
      </p:sp>
      <p:pic>
        <p:nvPicPr>
          <p:cNvPr id="14" name="Picture 13" descr="softmax_func.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9133" y="5941772"/>
            <a:ext cx="5486400" cy="757933"/>
          </a:xfrm>
          <a:prstGeom prst="rect">
            <a:avLst/>
          </a:prstGeom>
        </p:spPr>
      </p:pic>
      <p:sp>
        <p:nvSpPr>
          <p:cNvPr id="18" name="TextBox 17"/>
          <p:cNvSpPr txBox="1"/>
          <p:nvPr/>
        </p:nvSpPr>
        <p:spPr>
          <a:xfrm>
            <a:off x="457200" y="5493932"/>
            <a:ext cx="2011691" cy="338554"/>
          </a:xfrm>
          <a:prstGeom prst="rect">
            <a:avLst/>
          </a:prstGeom>
          <a:noFill/>
        </p:spPr>
        <p:txBody>
          <a:bodyPr wrap="square" rtlCol="0">
            <a:spAutoFit/>
          </a:bodyPr>
          <a:lstStyle/>
          <a:p>
            <a:r>
              <a:rPr lang="en-US" sz="1600" dirty="0">
                <a:latin typeface="Arial"/>
                <a:cs typeface="Arial"/>
              </a:rPr>
              <a:t>Multiclass problem:</a:t>
            </a:r>
          </a:p>
        </p:txBody>
      </p:sp>
      <p:pic>
        <p:nvPicPr>
          <p:cNvPr id="19" name="Picture 18" descr="gif.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733" y="1387092"/>
            <a:ext cx="7315200" cy="729241"/>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2773279897"/>
              </p:ext>
            </p:extLst>
          </p:nvPr>
        </p:nvGraphicFramePr>
        <p:xfrm>
          <a:off x="4147047" y="1008063"/>
          <a:ext cx="2806700" cy="355600"/>
        </p:xfrm>
        <a:graphic>
          <a:graphicData uri="http://schemas.openxmlformats.org/presentationml/2006/ole">
            <mc:AlternateContent xmlns:mc="http://schemas.openxmlformats.org/markup-compatibility/2006">
              <mc:Choice xmlns:v="urn:schemas-microsoft-com:vml" Requires="v">
                <p:oleObj spid="_x0000_s1152" name="Equation" r:id="rId7" imgW="2806700" imgH="355600" progId="Equation.3">
                  <p:embed/>
                </p:oleObj>
              </mc:Choice>
              <mc:Fallback>
                <p:oleObj name="Equation" r:id="rId7" imgW="2806700" imgH="355600" progId="Equation.3">
                  <p:embed/>
                  <p:pic>
                    <p:nvPicPr>
                      <p:cNvPr id="0" name=""/>
                      <p:cNvPicPr/>
                      <p:nvPr/>
                    </p:nvPicPr>
                    <p:blipFill>
                      <a:blip r:embed="rId8"/>
                      <a:stretch>
                        <a:fillRect/>
                      </a:stretch>
                    </p:blipFill>
                    <p:spPr>
                      <a:xfrm>
                        <a:off x="4147047" y="1008063"/>
                        <a:ext cx="2806700" cy="3556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612692356"/>
              </p:ext>
            </p:extLst>
          </p:nvPr>
        </p:nvGraphicFramePr>
        <p:xfrm>
          <a:off x="1201115" y="2017390"/>
          <a:ext cx="1130300" cy="330200"/>
        </p:xfrm>
        <a:graphic>
          <a:graphicData uri="http://schemas.openxmlformats.org/presentationml/2006/ole">
            <mc:AlternateContent xmlns:mc="http://schemas.openxmlformats.org/markup-compatibility/2006">
              <mc:Choice xmlns:v="urn:schemas-microsoft-com:vml" Requires="v">
                <p:oleObj spid="_x0000_s1153" name="Equation" r:id="rId9" imgW="1130300" imgH="330200" progId="Equation.3">
                  <p:embed/>
                </p:oleObj>
              </mc:Choice>
              <mc:Fallback>
                <p:oleObj name="Equation" r:id="rId9" imgW="1130300" imgH="330200" progId="Equation.3">
                  <p:embed/>
                  <p:pic>
                    <p:nvPicPr>
                      <p:cNvPr id="0" name=""/>
                      <p:cNvPicPr/>
                      <p:nvPr/>
                    </p:nvPicPr>
                    <p:blipFill>
                      <a:blip r:embed="rId10"/>
                      <a:stretch>
                        <a:fillRect/>
                      </a:stretch>
                    </p:blipFill>
                    <p:spPr>
                      <a:xfrm>
                        <a:off x="1201115" y="2017390"/>
                        <a:ext cx="1130300" cy="330200"/>
                      </a:xfrm>
                      <a:prstGeom prst="rect">
                        <a:avLst/>
                      </a:prstGeom>
                    </p:spPr>
                  </p:pic>
                </p:oleObj>
              </mc:Fallback>
            </mc:AlternateContent>
          </a:graphicData>
        </a:graphic>
      </p:graphicFrame>
    </p:spTree>
    <p:extLst>
      <p:ext uri="{BB962C8B-B14F-4D97-AF65-F5344CB8AC3E}">
        <p14:creationId xmlns:p14="http://schemas.microsoft.com/office/powerpoint/2010/main" val="2244950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346786"/>
          </a:xfrm>
        </p:spPr>
        <p:txBody>
          <a:bodyPr>
            <a:normAutofit/>
          </a:bodyPr>
          <a:lstStyle/>
          <a:p>
            <a:r>
              <a:rPr lang="en-US" sz="3600" dirty="0">
                <a:latin typeface="Arial"/>
                <a:cs typeface="Arial"/>
              </a:rPr>
              <a:t>Neural Networks</a:t>
            </a:r>
            <a:br>
              <a:rPr lang="en-US" sz="3600" dirty="0">
                <a:latin typeface="Arial"/>
                <a:cs typeface="Arial"/>
              </a:rPr>
            </a:br>
            <a:r>
              <a:rPr lang="en-US" sz="3600" dirty="0">
                <a:latin typeface="Arial"/>
                <a:cs typeface="Arial"/>
              </a:rPr>
              <a:t>Structure &amp; Learning</a:t>
            </a:r>
            <a:br>
              <a:rPr lang="en-US" sz="3600" dirty="0">
                <a:latin typeface="Arial"/>
                <a:cs typeface="Arial"/>
              </a:rPr>
            </a:br>
            <a:br>
              <a:rPr lang="en-US" sz="3600" dirty="0">
                <a:latin typeface="Arial"/>
                <a:cs typeface="Arial"/>
              </a:rPr>
            </a:br>
            <a:r>
              <a:rPr lang="en-US" sz="1800" dirty="0">
                <a:latin typeface="Arial"/>
                <a:cs typeface="Arial"/>
              </a:rPr>
              <a:t>Experiment on </a:t>
            </a:r>
            <a:r>
              <a:rPr lang="en-US" sz="1800" i="1" dirty="0">
                <a:latin typeface="Arial"/>
                <a:cs typeface="Arial"/>
              </a:rPr>
              <a:t>toy_data_5.csv </a:t>
            </a:r>
            <a:r>
              <a:rPr lang="en-US" sz="1800" dirty="0">
                <a:latin typeface="Arial"/>
                <a:cs typeface="Arial"/>
              </a:rPr>
              <a:t>and</a:t>
            </a:r>
            <a:r>
              <a:rPr lang="en-US" sz="1800" i="1" dirty="0">
                <a:latin typeface="Arial"/>
                <a:cs typeface="Arial"/>
              </a:rPr>
              <a:t> toy_data_8.csv</a:t>
            </a:r>
            <a:r>
              <a:rPr lang="en-US" sz="1800" dirty="0">
                <a:latin typeface="Arial"/>
                <a:cs typeface="Arial"/>
              </a:rPr>
              <a:t>.</a:t>
            </a:r>
            <a:br>
              <a:rPr lang="en-US" sz="1800" dirty="0">
                <a:latin typeface="Arial"/>
                <a:cs typeface="Arial"/>
              </a:rPr>
            </a:br>
            <a:br>
              <a:rPr lang="en-US" sz="1800" dirty="0">
                <a:latin typeface="Arial"/>
                <a:cs typeface="Arial"/>
              </a:rPr>
            </a:br>
            <a:r>
              <a:rPr lang="en-US" sz="1800" dirty="0">
                <a:latin typeface="Arial"/>
                <a:cs typeface="Arial"/>
              </a:rPr>
              <a:t>Consider the following settings.</a:t>
            </a:r>
            <a:br>
              <a:rPr lang="en-US" sz="1800" dirty="0">
                <a:latin typeface="Arial"/>
                <a:cs typeface="Arial"/>
              </a:rPr>
            </a:br>
            <a:br>
              <a:rPr lang="en-US" sz="1800" dirty="0">
                <a:latin typeface="Arial"/>
                <a:cs typeface="Arial"/>
              </a:rPr>
            </a:br>
            <a:r>
              <a:rPr lang="en-US" sz="1400" dirty="0">
                <a:latin typeface="Arial"/>
                <a:cs typeface="Arial"/>
              </a:rPr>
              <a:t>(a) </a:t>
            </a:r>
            <a:r>
              <a:rPr lang="en-US" sz="1400" b="1" dirty="0">
                <a:latin typeface="Arial"/>
                <a:cs typeface="Arial"/>
              </a:rPr>
              <a:t>solver </a:t>
            </a:r>
            <a:r>
              <a:rPr lang="en-US" sz="1400" dirty="0">
                <a:latin typeface="Arial"/>
                <a:cs typeface="Arial"/>
              </a:rPr>
              <a:t>= ‘</a:t>
            </a:r>
            <a:r>
              <a:rPr lang="en-US" sz="1400" dirty="0" err="1">
                <a:latin typeface="Arial"/>
                <a:cs typeface="Arial"/>
              </a:rPr>
              <a:t>lbfgs</a:t>
            </a:r>
            <a:r>
              <a:rPr lang="en-US" sz="1400" dirty="0">
                <a:latin typeface="Arial"/>
                <a:cs typeface="Arial"/>
              </a:rPr>
              <a:t>’, </a:t>
            </a:r>
            <a:r>
              <a:rPr lang="en-US" sz="1400" b="1" dirty="0">
                <a:latin typeface="Arial"/>
                <a:cs typeface="Arial"/>
              </a:rPr>
              <a:t>activation </a:t>
            </a:r>
            <a:r>
              <a:rPr lang="en-US" sz="1400" dirty="0">
                <a:latin typeface="Arial"/>
                <a:cs typeface="Arial"/>
              </a:rPr>
              <a:t>= ‘</a:t>
            </a:r>
            <a:r>
              <a:rPr lang="en-US" sz="1400" dirty="0" err="1">
                <a:latin typeface="Arial"/>
                <a:cs typeface="Arial"/>
              </a:rPr>
              <a:t>tanh</a:t>
            </a:r>
            <a:r>
              <a:rPr lang="en-US" sz="1400" dirty="0">
                <a:latin typeface="Arial"/>
                <a:cs typeface="Arial"/>
              </a:rPr>
              <a:t>’, </a:t>
            </a:r>
            <a:r>
              <a:rPr lang="en-US" sz="1400" b="1" dirty="0">
                <a:latin typeface="Arial"/>
                <a:cs typeface="Arial"/>
              </a:rPr>
              <a:t>alpha </a:t>
            </a:r>
            <a:r>
              <a:rPr lang="en-US" sz="1400" dirty="0">
                <a:latin typeface="Arial"/>
                <a:cs typeface="Arial"/>
              </a:rPr>
              <a:t>= 0.2.</a:t>
            </a:r>
            <a:br>
              <a:rPr lang="en-US" sz="1400" dirty="0">
                <a:latin typeface="Arial"/>
                <a:cs typeface="Arial"/>
              </a:rPr>
            </a:br>
            <a:r>
              <a:rPr lang="en-US" sz="1400" dirty="0">
                <a:latin typeface="Arial"/>
                <a:cs typeface="Arial"/>
              </a:rPr>
              <a:t>Experiment with </a:t>
            </a:r>
            <a:r>
              <a:rPr lang="en-US" sz="1400" b="1" dirty="0" err="1">
                <a:latin typeface="Arial"/>
                <a:cs typeface="Arial"/>
              </a:rPr>
              <a:t>num_hidden_units</a:t>
            </a:r>
            <a:r>
              <a:rPr lang="en-US" sz="1400" b="1" dirty="0">
                <a:latin typeface="Arial"/>
                <a:cs typeface="Arial"/>
              </a:rPr>
              <a:t> </a:t>
            </a:r>
            <a:r>
              <a:rPr lang="en-US" sz="1400" dirty="0">
                <a:latin typeface="Arial"/>
                <a:cs typeface="Arial"/>
              </a:rPr>
              <a:t>= 5, 10, 20, 50, 100.</a:t>
            </a:r>
            <a:br>
              <a:rPr lang="en-US" sz="1400" dirty="0">
                <a:latin typeface="Arial"/>
                <a:cs typeface="Arial"/>
              </a:rPr>
            </a:br>
            <a:br>
              <a:rPr lang="en-US" sz="1400" dirty="0">
                <a:latin typeface="Arial"/>
                <a:cs typeface="Arial"/>
              </a:rPr>
            </a:br>
            <a:r>
              <a:rPr lang="en-US" sz="1800" dirty="0">
                <a:latin typeface="Arial"/>
                <a:cs typeface="Arial"/>
              </a:rPr>
              <a:t>Examine accuracy and decision boundary. What do you observe?</a:t>
            </a:r>
            <a:br>
              <a:rPr lang="en-US" sz="1800" dirty="0">
                <a:latin typeface="Arial"/>
                <a:cs typeface="Arial"/>
              </a:rPr>
            </a:br>
            <a:br>
              <a:rPr lang="en-US" sz="1800" dirty="0">
                <a:latin typeface="Arial"/>
                <a:cs typeface="Arial"/>
              </a:rPr>
            </a:br>
            <a:r>
              <a:rPr lang="en-US" sz="1400" dirty="0">
                <a:latin typeface="Arial"/>
                <a:cs typeface="Arial"/>
              </a:rPr>
              <a:t>(b) </a:t>
            </a:r>
            <a:r>
              <a:rPr lang="en-US" sz="1400" b="1" dirty="0" err="1">
                <a:latin typeface="Arial"/>
                <a:cs typeface="Arial"/>
              </a:rPr>
              <a:t>num_hidden_units</a:t>
            </a:r>
            <a:r>
              <a:rPr lang="en-US" sz="1400" dirty="0">
                <a:latin typeface="Arial"/>
                <a:cs typeface="Arial"/>
              </a:rPr>
              <a:t> = 20, </a:t>
            </a:r>
            <a:r>
              <a:rPr lang="en-US" sz="1400" b="1" dirty="0">
                <a:latin typeface="Arial"/>
                <a:cs typeface="Arial"/>
              </a:rPr>
              <a:t>alpha</a:t>
            </a:r>
            <a:r>
              <a:rPr lang="en-US" sz="1400" dirty="0">
                <a:latin typeface="Arial"/>
                <a:cs typeface="Arial"/>
              </a:rPr>
              <a:t> = 0.2.</a:t>
            </a:r>
            <a:br>
              <a:rPr lang="en-US" sz="1400" dirty="0">
                <a:latin typeface="Arial"/>
                <a:cs typeface="Arial"/>
              </a:rPr>
            </a:br>
            <a:r>
              <a:rPr lang="en-US" sz="1400" dirty="0">
                <a:latin typeface="Arial"/>
                <a:cs typeface="Arial"/>
              </a:rPr>
              <a:t>Use different combinations of activation function and solver.</a:t>
            </a:r>
            <a:br>
              <a:rPr lang="en-US" sz="1400" dirty="0">
                <a:latin typeface="Arial"/>
                <a:cs typeface="Arial"/>
              </a:rPr>
            </a:br>
            <a:br>
              <a:rPr lang="en-US" sz="1400" dirty="0">
                <a:latin typeface="Arial"/>
                <a:cs typeface="Arial"/>
              </a:rPr>
            </a:br>
            <a:r>
              <a:rPr lang="en-US" sz="1800" dirty="0">
                <a:latin typeface="Arial"/>
                <a:cs typeface="Arial"/>
              </a:rPr>
              <a:t>Do they produce the same classifier? Why?</a:t>
            </a:r>
            <a:br>
              <a:rPr lang="en-US" sz="1800" dirty="0">
                <a:latin typeface="Arial"/>
                <a:cs typeface="Arial"/>
              </a:rPr>
            </a:br>
            <a:r>
              <a:rPr lang="en-US" sz="1400" dirty="0">
                <a:latin typeface="Arial"/>
                <a:cs typeface="Arial"/>
              </a:rPr>
              <a:t>(Hint: local minima)</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#11</a:t>
            </a:r>
            <a:endParaRPr lang="en-US" sz="1800" dirty="0">
              <a:solidFill>
                <a:srgbClr val="FFFFFF"/>
              </a:solidFill>
              <a:latin typeface="Arial"/>
              <a:cs typeface="Arial"/>
            </a:endParaRPr>
          </a:p>
        </p:txBody>
      </p:sp>
    </p:spTree>
    <p:extLst>
      <p:ext uri="{BB962C8B-B14F-4D97-AF65-F5344CB8AC3E}">
        <p14:creationId xmlns:p14="http://schemas.microsoft.com/office/powerpoint/2010/main" val="2582977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Decision Tree: </a:t>
            </a:r>
            <a:r>
              <a:rPr lang="en-US" sz="1800" dirty="0">
                <a:latin typeface="Arial"/>
                <a:cs typeface="Arial"/>
              </a:rPr>
              <a:t>Representation and Inference</a:t>
            </a:r>
          </a:p>
        </p:txBody>
      </p:sp>
      <p:sp>
        <p:nvSpPr>
          <p:cNvPr id="5" name="Rounded Rectangle 4"/>
          <p:cNvSpPr/>
          <p:nvPr/>
        </p:nvSpPr>
        <p:spPr>
          <a:xfrm>
            <a:off x="3940886" y="1904746"/>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072664" y="1931747"/>
            <a:ext cx="1184940" cy="369332"/>
          </a:xfrm>
          <a:prstGeom prst="rect">
            <a:avLst/>
          </a:prstGeom>
          <a:noFill/>
        </p:spPr>
        <p:txBody>
          <a:bodyPr wrap="none" rtlCol="0">
            <a:spAutoFit/>
          </a:bodyPr>
          <a:lstStyle/>
          <a:p>
            <a:pPr algn="ctr"/>
            <a:r>
              <a:rPr lang="en-US" dirty="0">
                <a:latin typeface="Arial"/>
                <a:cs typeface="Arial"/>
              </a:rPr>
              <a:t>Exercises</a:t>
            </a:r>
          </a:p>
        </p:txBody>
      </p:sp>
      <p:cxnSp>
        <p:nvCxnSpPr>
          <p:cNvPr id="7" name="Straight Connector 6"/>
          <p:cNvCxnSpPr/>
          <p:nvPr/>
        </p:nvCxnSpPr>
        <p:spPr>
          <a:xfrm>
            <a:off x="4688619" y="2328079"/>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88486" y="2328079"/>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3058236" y="2971721"/>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484382" y="2971721"/>
            <a:ext cx="608209" cy="369332"/>
          </a:xfrm>
          <a:prstGeom prst="rect">
            <a:avLst/>
          </a:prstGeom>
          <a:noFill/>
        </p:spPr>
        <p:txBody>
          <a:bodyPr wrap="none" rtlCol="0">
            <a:spAutoFit/>
          </a:bodyPr>
          <a:lstStyle/>
          <a:p>
            <a:pPr algn="ctr"/>
            <a:r>
              <a:rPr lang="en-US" dirty="0">
                <a:latin typeface="Arial"/>
                <a:cs typeface="Arial"/>
              </a:rPr>
              <a:t>Age</a:t>
            </a:r>
          </a:p>
        </p:txBody>
      </p:sp>
      <p:cxnSp>
        <p:nvCxnSpPr>
          <p:cNvPr id="13" name="Straight Connector 12"/>
          <p:cNvCxnSpPr/>
          <p:nvPr/>
        </p:nvCxnSpPr>
        <p:spPr>
          <a:xfrm>
            <a:off x="3788485" y="3395054"/>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888352" y="3395054"/>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3940886" y="4027407"/>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373614" y="4062687"/>
            <a:ext cx="595047" cy="369332"/>
          </a:xfrm>
          <a:prstGeom prst="rect">
            <a:avLst/>
          </a:prstGeom>
          <a:noFill/>
        </p:spPr>
        <p:txBody>
          <a:bodyPr wrap="none" rtlCol="0">
            <a:spAutoFit/>
          </a:bodyPr>
          <a:lstStyle/>
          <a:p>
            <a:pPr algn="ctr"/>
            <a:r>
              <a:rPr lang="en-US" dirty="0">
                <a:latin typeface="Arial"/>
                <a:cs typeface="Arial"/>
              </a:rPr>
              <a:t>BMI</a:t>
            </a:r>
          </a:p>
        </p:txBody>
      </p:sp>
      <p:cxnSp>
        <p:nvCxnSpPr>
          <p:cNvPr id="18" name="Straight Connector 17"/>
          <p:cNvCxnSpPr/>
          <p:nvPr/>
        </p:nvCxnSpPr>
        <p:spPr>
          <a:xfrm>
            <a:off x="4688618" y="4450740"/>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788485" y="4450740"/>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66339" y="2443981"/>
            <a:ext cx="383438" cy="307777"/>
          </a:xfrm>
          <a:prstGeom prst="rect">
            <a:avLst/>
          </a:prstGeom>
          <a:noFill/>
        </p:spPr>
        <p:txBody>
          <a:bodyPr wrap="none" rtlCol="0">
            <a:spAutoFit/>
          </a:bodyPr>
          <a:lstStyle/>
          <a:p>
            <a:pPr algn="ctr"/>
            <a:r>
              <a:rPr lang="en-US" sz="1400" dirty="0">
                <a:latin typeface="Arial"/>
                <a:cs typeface="Arial"/>
              </a:rPr>
              <a:t>no</a:t>
            </a:r>
          </a:p>
        </p:txBody>
      </p:sp>
      <p:sp>
        <p:nvSpPr>
          <p:cNvPr id="21" name="TextBox 20"/>
          <p:cNvSpPr txBox="1"/>
          <p:nvPr/>
        </p:nvSpPr>
        <p:spPr>
          <a:xfrm>
            <a:off x="5164120" y="2443981"/>
            <a:ext cx="463589" cy="307777"/>
          </a:xfrm>
          <a:prstGeom prst="rect">
            <a:avLst/>
          </a:prstGeom>
          <a:noFill/>
        </p:spPr>
        <p:txBody>
          <a:bodyPr wrap="none" rtlCol="0">
            <a:spAutoFit/>
          </a:bodyPr>
          <a:lstStyle/>
          <a:p>
            <a:pPr algn="ctr"/>
            <a:r>
              <a:rPr lang="en-US" sz="1400" dirty="0">
                <a:latin typeface="Arial"/>
                <a:cs typeface="Arial"/>
              </a:rPr>
              <a:t>yes</a:t>
            </a:r>
          </a:p>
        </p:txBody>
      </p:sp>
      <p:sp>
        <p:nvSpPr>
          <p:cNvPr id="22" name="TextBox 21"/>
          <p:cNvSpPr txBox="1"/>
          <p:nvPr/>
        </p:nvSpPr>
        <p:spPr>
          <a:xfrm>
            <a:off x="2863919" y="3513793"/>
            <a:ext cx="537327" cy="307777"/>
          </a:xfrm>
          <a:prstGeom prst="rect">
            <a:avLst/>
          </a:prstGeom>
          <a:noFill/>
        </p:spPr>
        <p:txBody>
          <a:bodyPr wrap="none" rtlCol="0">
            <a:spAutoFit/>
          </a:bodyPr>
          <a:lstStyle/>
          <a:p>
            <a:pPr algn="ctr"/>
            <a:r>
              <a:rPr lang="en-US" sz="1400" dirty="0">
                <a:latin typeface="Arial"/>
                <a:cs typeface="Arial"/>
              </a:rPr>
              <a:t>&lt; 30</a:t>
            </a:r>
          </a:p>
        </p:txBody>
      </p:sp>
      <p:sp>
        <p:nvSpPr>
          <p:cNvPr id="23" name="TextBox 22"/>
          <p:cNvSpPr txBox="1"/>
          <p:nvPr/>
        </p:nvSpPr>
        <p:spPr>
          <a:xfrm>
            <a:off x="4283146" y="3513184"/>
            <a:ext cx="530916" cy="307777"/>
          </a:xfrm>
          <a:prstGeom prst="rect">
            <a:avLst/>
          </a:prstGeom>
          <a:noFill/>
        </p:spPr>
        <p:txBody>
          <a:bodyPr wrap="none" rtlCol="0">
            <a:spAutoFit/>
          </a:bodyPr>
          <a:lstStyle/>
          <a:p>
            <a:pPr algn="ctr"/>
            <a:r>
              <a:rPr lang="en-US" sz="1400" dirty="0">
                <a:latin typeface="Arial"/>
                <a:cs typeface="Arial"/>
              </a:rPr>
              <a:t>≥ 30</a:t>
            </a:r>
          </a:p>
        </p:txBody>
      </p:sp>
      <p:sp>
        <p:nvSpPr>
          <p:cNvPr id="24" name="TextBox 23"/>
          <p:cNvSpPr txBox="1"/>
          <p:nvPr/>
        </p:nvSpPr>
        <p:spPr>
          <a:xfrm>
            <a:off x="3593845" y="4546309"/>
            <a:ext cx="686406" cy="307777"/>
          </a:xfrm>
          <a:prstGeom prst="rect">
            <a:avLst/>
          </a:prstGeom>
          <a:noFill/>
        </p:spPr>
        <p:txBody>
          <a:bodyPr wrap="none" rtlCol="0">
            <a:spAutoFit/>
          </a:bodyPr>
          <a:lstStyle/>
          <a:p>
            <a:pPr algn="ctr"/>
            <a:r>
              <a:rPr lang="en-US" sz="1400" dirty="0">
                <a:latin typeface="Arial"/>
                <a:cs typeface="Arial"/>
              </a:rPr>
              <a:t>&lt; 25.5</a:t>
            </a:r>
          </a:p>
        </p:txBody>
      </p:sp>
      <p:sp>
        <p:nvSpPr>
          <p:cNvPr id="25" name="TextBox 24"/>
          <p:cNvSpPr txBox="1"/>
          <p:nvPr/>
        </p:nvSpPr>
        <p:spPr>
          <a:xfrm>
            <a:off x="5142513" y="4557982"/>
            <a:ext cx="679994" cy="307777"/>
          </a:xfrm>
          <a:prstGeom prst="rect">
            <a:avLst/>
          </a:prstGeom>
          <a:noFill/>
        </p:spPr>
        <p:txBody>
          <a:bodyPr wrap="none" rtlCol="0">
            <a:spAutoFit/>
          </a:bodyPr>
          <a:lstStyle/>
          <a:p>
            <a:pPr algn="ctr"/>
            <a:r>
              <a:rPr lang="en-US" sz="1400" dirty="0">
                <a:latin typeface="Arial"/>
                <a:cs typeface="Arial"/>
              </a:rPr>
              <a:t>≥ 25.5</a:t>
            </a:r>
          </a:p>
        </p:txBody>
      </p:sp>
      <p:sp>
        <p:nvSpPr>
          <p:cNvPr id="26" name="Rounded Rectangle 25"/>
          <p:cNvSpPr/>
          <p:nvPr/>
        </p:nvSpPr>
        <p:spPr>
          <a:xfrm>
            <a:off x="5253219" y="2971721"/>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368537" y="2995331"/>
            <a:ext cx="479744" cy="369332"/>
          </a:xfrm>
          <a:prstGeom prst="rect">
            <a:avLst/>
          </a:prstGeom>
          <a:noFill/>
        </p:spPr>
        <p:txBody>
          <a:bodyPr wrap="none" rtlCol="0">
            <a:spAutoFit/>
          </a:bodyPr>
          <a:lstStyle/>
          <a:p>
            <a:r>
              <a:rPr lang="en-US" dirty="0">
                <a:latin typeface="Arial"/>
                <a:cs typeface="Arial"/>
              </a:rPr>
              <a:t>No</a:t>
            </a:r>
          </a:p>
        </p:txBody>
      </p:sp>
      <p:sp>
        <p:nvSpPr>
          <p:cNvPr id="28" name="Rounded Rectangle 27"/>
          <p:cNvSpPr/>
          <p:nvPr/>
        </p:nvSpPr>
        <p:spPr>
          <a:xfrm>
            <a:off x="2542629" y="4047340"/>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657947" y="4070950"/>
            <a:ext cx="479744" cy="369332"/>
          </a:xfrm>
          <a:prstGeom prst="rect">
            <a:avLst/>
          </a:prstGeom>
          <a:noFill/>
        </p:spPr>
        <p:txBody>
          <a:bodyPr wrap="none" rtlCol="0">
            <a:spAutoFit/>
          </a:bodyPr>
          <a:lstStyle/>
          <a:p>
            <a:r>
              <a:rPr lang="en-US" dirty="0">
                <a:latin typeface="Arial"/>
                <a:cs typeface="Arial"/>
              </a:rPr>
              <a:t>No</a:t>
            </a:r>
          </a:p>
        </p:txBody>
      </p:sp>
      <p:sp>
        <p:nvSpPr>
          <p:cNvPr id="30" name="Rounded Rectangle 29"/>
          <p:cNvSpPr/>
          <p:nvPr/>
        </p:nvSpPr>
        <p:spPr>
          <a:xfrm>
            <a:off x="3442763" y="5083093"/>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558081" y="5106703"/>
            <a:ext cx="479744" cy="369332"/>
          </a:xfrm>
          <a:prstGeom prst="rect">
            <a:avLst/>
          </a:prstGeom>
          <a:noFill/>
        </p:spPr>
        <p:txBody>
          <a:bodyPr wrap="none" rtlCol="0">
            <a:spAutoFit/>
          </a:bodyPr>
          <a:lstStyle/>
          <a:p>
            <a:r>
              <a:rPr lang="en-US" dirty="0">
                <a:latin typeface="Arial"/>
                <a:cs typeface="Arial"/>
              </a:rPr>
              <a:t>No</a:t>
            </a:r>
          </a:p>
        </p:txBody>
      </p:sp>
      <p:sp>
        <p:nvSpPr>
          <p:cNvPr id="33" name="Rounded Rectangle 32"/>
          <p:cNvSpPr/>
          <p:nvPr/>
        </p:nvSpPr>
        <p:spPr>
          <a:xfrm>
            <a:off x="5241045" y="5088912"/>
            <a:ext cx="691445" cy="423333"/>
          </a:xfrm>
          <a:prstGeom prst="roundRect">
            <a:avLst/>
          </a:prstGeom>
          <a:solidFill>
            <a:srgbClr val="008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315618" y="5112522"/>
            <a:ext cx="561234" cy="369332"/>
          </a:xfrm>
          <a:prstGeom prst="rect">
            <a:avLst/>
          </a:prstGeom>
          <a:noFill/>
        </p:spPr>
        <p:txBody>
          <a:bodyPr wrap="none" rtlCol="0">
            <a:spAutoFit/>
          </a:bodyPr>
          <a:lstStyle/>
          <a:p>
            <a:r>
              <a:rPr lang="en-US" dirty="0">
                <a:latin typeface="Arial"/>
                <a:cs typeface="Arial"/>
              </a:rPr>
              <a:t>Yes</a:t>
            </a:r>
          </a:p>
        </p:txBody>
      </p:sp>
      <p:sp>
        <p:nvSpPr>
          <p:cNvPr id="75" name="TextBox 74"/>
          <p:cNvSpPr txBox="1"/>
          <p:nvPr/>
        </p:nvSpPr>
        <p:spPr>
          <a:xfrm>
            <a:off x="767297" y="4695641"/>
            <a:ext cx="970556" cy="307777"/>
          </a:xfrm>
          <a:prstGeom prst="rect">
            <a:avLst/>
          </a:prstGeom>
          <a:noFill/>
        </p:spPr>
        <p:txBody>
          <a:bodyPr wrap="square" rtlCol="0">
            <a:spAutoFit/>
          </a:bodyPr>
          <a:lstStyle/>
          <a:p>
            <a:pPr algn="ctr"/>
            <a:r>
              <a:rPr lang="en-US" sz="1400" dirty="0">
                <a:latin typeface="Arial"/>
                <a:cs typeface="Arial"/>
              </a:rPr>
              <a:t>Leaf node</a:t>
            </a:r>
          </a:p>
        </p:txBody>
      </p:sp>
      <p:cxnSp>
        <p:nvCxnSpPr>
          <p:cNvPr id="76" name="Straight Connector 75"/>
          <p:cNvCxnSpPr/>
          <p:nvPr/>
        </p:nvCxnSpPr>
        <p:spPr>
          <a:xfrm flipV="1">
            <a:off x="1737853" y="4227157"/>
            <a:ext cx="711433" cy="596151"/>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737853" y="4834981"/>
            <a:ext cx="1575266" cy="524290"/>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7106729" y="3777300"/>
            <a:ext cx="1266305" cy="307777"/>
          </a:xfrm>
          <a:prstGeom prst="rect">
            <a:avLst/>
          </a:prstGeom>
          <a:noFill/>
        </p:spPr>
        <p:txBody>
          <a:bodyPr wrap="square" rtlCol="0">
            <a:spAutoFit/>
          </a:bodyPr>
          <a:lstStyle/>
          <a:p>
            <a:pPr algn="ctr"/>
            <a:r>
              <a:rPr lang="en-US" sz="1400" dirty="0">
                <a:latin typeface="Arial"/>
                <a:cs typeface="Arial"/>
              </a:rPr>
              <a:t>Internal node</a:t>
            </a:r>
          </a:p>
        </p:txBody>
      </p:sp>
      <p:cxnSp>
        <p:nvCxnSpPr>
          <p:cNvPr id="82" name="Straight Connector 81"/>
          <p:cNvCxnSpPr>
            <a:stCxn id="81" idx="1"/>
          </p:cNvCxnSpPr>
          <p:nvPr/>
        </p:nvCxnSpPr>
        <p:spPr>
          <a:xfrm flipH="1" flipV="1">
            <a:off x="4581393" y="3367946"/>
            <a:ext cx="2525336" cy="563243"/>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81" idx="1"/>
          </p:cNvCxnSpPr>
          <p:nvPr/>
        </p:nvCxnSpPr>
        <p:spPr>
          <a:xfrm flipH="1">
            <a:off x="5489009" y="3931189"/>
            <a:ext cx="1617720" cy="322860"/>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040030" y="1171741"/>
            <a:ext cx="7250208" cy="461665"/>
          </a:xfrm>
          <a:prstGeom prst="rect">
            <a:avLst/>
          </a:prstGeom>
          <a:solidFill>
            <a:schemeClr val="bg1"/>
          </a:solidFill>
        </p:spPr>
        <p:txBody>
          <a:bodyPr wrap="square" rtlCol="0">
            <a:spAutoFit/>
          </a:bodyPr>
          <a:lstStyle/>
          <a:p>
            <a:pPr algn="ctr"/>
            <a:r>
              <a:rPr lang="en-US" sz="2400" dirty="0">
                <a:latin typeface="Arial"/>
                <a:cs typeface="Arial"/>
              </a:rPr>
              <a:t>Decision tree to predict heart disease risk</a:t>
            </a:r>
          </a:p>
        </p:txBody>
      </p:sp>
    </p:spTree>
    <p:extLst>
      <p:ext uri="{BB962C8B-B14F-4D97-AF65-F5344CB8AC3E}">
        <p14:creationId xmlns:p14="http://schemas.microsoft.com/office/powerpoint/2010/main" val="3902356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Decision Tree: </a:t>
            </a:r>
            <a:r>
              <a:rPr lang="en-US" sz="1800" dirty="0">
                <a:latin typeface="Arial"/>
                <a:cs typeface="Arial"/>
              </a:rPr>
              <a:t>Learning</a:t>
            </a:r>
          </a:p>
        </p:txBody>
      </p:sp>
      <p:sp>
        <p:nvSpPr>
          <p:cNvPr id="5" name="TextBox 4"/>
          <p:cNvSpPr txBox="1"/>
          <p:nvPr/>
        </p:nvSpPr>
        <p:spPr>
          <a:xfrm>
            <a:off x="4322307" y="5596834"/>
            <a:ext cx="4956195" cy="584776"/>
          </a:xfrm>
          <a:prstGeom prst="rect">
            <a:avLst/>
          </a:prstGeom>
          <a:noFill/>
        </p:spPr>
        <p:txBody>
          <a:bodyPr wrap="square" rtlCol="0">
            <a:spAutoFit/>
          </a:bodyPr>
          <a:lstStyle/>
          <a:p>
            <a:r>
              <a:rPr lang="en-US" sz="1600" dirty="0">
                <a:latin typeface="Arial"/>
                <a:cs typeface="Arial"/>
              </a:rPr>
              <a:t>Split with feature that reduces uncertainty </a:t>
            </a:r>
          </a:p>
          <a:p>
            <a:r>
              <a:rPr lang="en-US" sz="1600" dirty="0">
                <a:latin typeface="Arial"/>
                <a:cs typeface="Arial"/>
              </a:rPr>
              <a:t>the most:</a:t>
            </a:r>
          </a:p>
        </p:txBody>
      </p:sp>
      <p:sp>
        <p:nvSpPr>
          <p:cNvPr id="6" name="Rectangle 5"/>
          <p:cNvSpPr/>
          <p:nvPr/>
        </p:nvSpPr>
        <p:spPr>
          <a:xfrm>
            <a:off x="4322308" y="2038092"/>
            <a:ext cx="4364492" cy="338554"/>
          </a:xfrm>
          <a:prstGeom prst="rect">
            <a:avLst/>
          </a:prstGeom>
        </p:spPr>
        <p:txBody>
          <a:bodyPr wrap="square">
            <a:spAutoFit/>
          </a:bodyPr>
          <a:lstStyle/>
          <a:p>
            <a:r>
              <a:rPr lang="en-US" sz="1600" dirty="0">
                <a:latin typeface="Arial"/>
                <a:cs typeface="Arial"/>
              </a:rPr>
              <a:t>Given training data </a:t>
            </a:r>
            <a:r>
              <a:rPr lang="en-US" sz="1600" i="1" dirty="0">
                <a:latin typeface="Times New Roman"/>
                <a:cs typeface="Times New Roman"/>
              </a:rPr>
              <a:t>      </a:t>
            </a:r>
            <a:r>
              <a:rPr lang="en-US" sz="1600" dirty="0">
                <a:latin typeface="Arial"/>
                <a:cs typeface="Arial"/>
              </a:rPr>
              <a:t> of size   </a:t>
            </a:r>
            <a:r>
              <a:rPr lang="en-US" sz="1600" i="1" dirty="0">
                <a:latin typeface="Times New Roman"/>
                <a:cs typeface="Times New Roman"/>
              </a:rPr>
              <a:t>    </a:t>
            </a:r>
            <a:r>
              <a:rPr lang="en-US" sz="1600" dirty="0">
                <a:latin typeface="Arial"/>
                <a:cs typeface="Arial"/>
              </a:rPr>
              <a:t> at node </a:t>
            </a:r>
            <a:r>
              <a:rPr lang="en-US" sz="1600" i="1" dirty="0">
                <a:latin typeface="Times New Roman"/>
                <a:cs typeface="Times New Roman"/>
              </a:rPr>
              <a:t>    </a:t>
            </a:r>
            <a:r>
              <a:rPr lang="en-US" sz="1600" dirty="0">
                <a:latin typeface="Arial"/>
                <a:cs typeface="Arial"/>
              </a:rPr>
              <a:t>,</a:t>
            </a:r>
          </a:p>
        </p:txBody>
      </p:sp>
      <p:sp>
        <p:nvSpPr>
          <p:cNvPr id="7" name="TextBox 6"/>
          <p:cNvSpPr txBox="1"/>
          <p:nvPr/>
        </p:nvSpPr>
        <p:spPr>
          <a:xfrm>
            <a:off x="4322308" y="3386790"/>
            <a:ext cx="3318932" cy="338554"/>
          </a:xfrm>
          <a:prstGeom prst="rect">
            <a:avLst/>
          </a:prstGeom>
          <a:noFill/>
        </p:spPr>
        <p:txBody>
          <a:bodyPr wrap="square" rtlCol="0">
            <a:spAutoFit/>
          </a:bodyPr>
          <a:lstStyle/>
          <a:p>
            <a:r>
              <a:rPr lang="en-US" sz="1600" dirty="0">
                <a:latin typeface="Arial"/>
                <a:cs typeface="Arial"/>
              </a:rPr>
              <a:t>For feature    :</a:t>
            </a:r>
          </a:p>
        </p:txBody>
      </p:sp>
      <p:sp>
        <p:nvSpPr>
          <p:cNvPr id="8" name="TextBox 7"/>
          <p:cNvSpPr txBox="1"/>
          <p:nvPr/>
        </p:nvSpPr>
        <p:spPr>
          <a:xfrm>
            <a:off x="4322308" y="4310498"/>
            <a:ext cx="3318932" cy="338554"/>
          </a:xfrm>
          <a:prstGeom prst="rect">
            <a:avLst/>
          </a:prstGeom>
          <a:noFill/>
        </p:spPr>
        <p:txBody>
          <a:bodyPr wrap="square" rtlCol="0">
            <a:spAutoFit/>
          </a:bodyPr>
          <a:lstStyle/>
          <a:p>
            <a:r>
              <a:rPr lang="en-US" sz="1600" dirty="0">
                <a:latin typeface="Arial"/>
                <a:cs typeface="Arial"/>
              </a:rPr>
              <a:t>where</a:t>
            </a:r>
          </a:p>
        </p:txBody>
      </p:sp>
      <p:sp>
        <p:nvSpPr>
          <p:cNvPr id="9" name="TextBox 8"/>
          <p:cNvSpPr txBox="1"/>
          <p:nvPr/>
        </p:nvSpPr>
        <p:spPr>
          <a:xfrm>
            <a:off x="456645" y="1443824"/>
            <a:ext cx="3318932" cy="338554"/>
          </a:xfrm>
          <a:prstGeom prst="rect">
            <a:avLst/>
          </a:prstGeom>
          <a:noFill/>
        </p:spPr>
        <p:txBody>
          <a:bodyPr wrap="square" rtlCol="0">
            <a:spAutoFit/>
          </a:bodyPr>
          <a:lstStyle/>
          <a:p>
            <a:r>
              <a:rPr lang="en-US" sz="1600" dirty="0">
                <a:latin typeface="Arial"/>
                <a:cs typeface="Arial"/>
              </a:rPr>
              <a:t>Measure of uncertainty:</a:t>
            </a:r>
          </a:p>
        </p:txBody>
      </p:sp>
      <p:sp>
        <p:nvSpPr>
          <p:cNvPr id="10" name="TextBox 9"/>
          <p:cNvSpPr txBox="1"/>
          <p:nvPr/>
        </p:nvSpPr>
        <p:spPr>
          <a:xfrm>
            <a:off x="3050126" y="1969906"/>
            <a:ext cx="941303" cy="338554"/>
          </a:xfrm>
          <a:prstGeom prst="rect">
            <a:avLst/>
          </a:prstGeom>
          <a:solidFill>
            <a:srgbClr val="D9D9D9"/>
          </a:solidFill>
        </p:spPr>
        <p:txBody>
          <a:bodyPr wrap="square" rtlCol="0">
            <a:spAutoFit/>
          </a:bodyPr>
          <a:lstStyle/>
          <a:p>
            <a:pPr algn="ctr"/>
            <a:r>
              <a:rPr lang="en-US" sz="1600" dirty="0" err="1">
                <a:latin typeface="Arial"/>
                <a:cs typeface="Arial"/>
              </a:rPr>
              <a:t>Gini</a:t>
            </a:r>
            <a:endParaRPr lang="en-US" sz="1600" dirty="0">
              <a:latin typeface="Arial"/>
              <a:cs typeface="Arial"/>
            </a:endParaRPr>
          </a:p>
        </p:txBody>
      </p:sp>
      <p:sp>
        <p:nvSpPr>
          <p:cNvPr id="11" name="TextBox 10"/>
          <p:cNvSpPr txBox="1"/>
          <p:nvPr/>
        </p:nvSpPr>
        <p:spPr>
          <a:xfrm>
            <a:off x="3050126" y="2719991"/>
            <a:ext cx="941303" cy="338554"/>
          </a:xfrm>
          <a:prstGeom prst="rect">
            <a:avLst/>
          </a:prstGeom>
          <a:solidFill>
            <a:srgbClr val="D9D9D9"/>
          </a:solidFill>
        </p:spPr>
        <p:txBody>
          <a:bodyPr wrap="square" rtlCol="0">
            <a:spAutoFit/>
          </a:bodyPr>
          <a:lstStyle/>
          <a:p>
            <a:pPr algn="ctr"/>
            <a:r>
              <a:rPr lang="en-US" sz="1600" dirty="0">
                <a:latin typeface="Arial"/>
                <a:cs typeface="Arial"/>
              </a:rPr>
              <a:t>Entropy</a:t>
            </a:r>
          </a:p>
        </p:txBody>
      </p:sp>
      <p:pic>
        <p:nvPicPr>
          <p:cNvPr id="12" name="Picture 11" descr="decision_tree_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05" y="1821912"/>
            <a:ext cx="2286000" cy="603464"/>
          </a:xfrm>
          <a:prstGeom prst="rect">
            <a:avLst/>
          </a:prstGeom>
        </p:spPr>
      </p:pic>
      <p:pic>
        <p:nvPicPr>
          <p:cNvPr id="13" name="Picture 12" descr="decision_tree_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05" y="2568522"/>
            <a:ext cx="2377440" cy="604608"/>
          </a:xfrm>
          <a:prstGeom prst="rect">
            <a:avLst/>
          </a:prstGeom>
        </p:spPr>
      </p:pic>
      <p:sp>
        <p:nvSpPr>
          <p:cNvPr id="14" name="Rectangle 13"/>
          <p:cNvSpPr/>
          <p:nvPr/>
        </p:nvSpPr>
        <p:spPr>
          <a:xfrm>
            <a:off x="456646" y="1426761"/>
            <a:ext cx="3658153" cy="187891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942" y="2451244"/>
            <a:ext cx="2176689" cy="557825"/>
          </a:xfrm>
          <a:prstGeom prst="rect">
            <a:avLst/>
          </a:prstGeom>
        </p:spPr>
      </p:pic>
      <p:pic>
        <p:nvPicPr>
          <p:cNvPr id="16" name="Picture 15" descr="p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670" y="2125100"/>
            <a:ext cx="307521" cy="178038"/>
          </a:xfrm>
          <a:prstGeom prst="rect">
            <a:avLst/>
          </a:prstGeom>
        </p:spPr>
      </p:pic>
      <p:pic>
        <p:nvPicPr>
          <p:cNvPr id="17" name="Picture 16" descr="p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3839" y="2125100"/>
            <a:ext cx="307571" cy="182880"/>
          </a:xfrm>
          <a:prstGeom prst="rect">
            <a:avLst/>
          </a:prstGeom>
        </p:spPr>
      </p:pic>
      <p:pic>
        <p:nvPicPr>
          <p:cNvPr id="18" name="Picture 17" descr="p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5271" y="2188196"/>
            <a:ext cx="160020" cy="91440"/>
          </a:xfrm>
          <a:prstGeom prst="rect">
            <a:avLst/>
          </a:prstGeom>
        </p:spPr>
      </p:pic>
      <p:pic>
        <p:nvPicPr>
          <p:cNvPr id="19" name="Picture 18" descr="pn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7691" y="3854580"/>
            <a:ext cx="3657600" cy="453027"/>
          </a:xfrm>
          <a:prstGeom prst="rect">
            <a:avLst/>
          </a:prstGeom>
        </p:spPr>
      </p:pic>
      <p:pic>
        <p:nvPicPr>
          <p:cNvPr id="20" name="Picture 19" descr="pn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688435"/>
            <a:ext cx="4114800" cy="563279"/>
          </a:xfrm>
          <a:prstGeom prst="rect">
            <a:avLst/>
          </a:prstGeom>
        </p:spPr>
      </p:pic>
      <p:pic>
        <p:nvPicPr>
          <p:cNvPr id="21" name="Picture 20" descr="pn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7733" y="6232735"/>
            <a:ext cx="2743200" cy="295421"/>
          </a:xfrm>
          <a:prstGeom prst="rect">
            <a:avLst/>
          </a:prstGeom>
        </p:spPr>
      </p:pic>
      <p:sp>
        <p:nvSpPr>
          <p:cNvPr id="22" name="TextBox 21"/>
          <p:cNvSpPr txBox="1"/>
          <p:nvPr/>
        </p:nvSpPr>
        <p:spPr>
          <a:xfrm>
            <a:off x="4322308" y="1151436"/>
            <a:ext cx="1245856" cy="584776"/>
          </a:xfrm>
          <a:prstGeom prst="rect">
            <a:avLst/>
          </a:prstGeom>
          <a:noFill/>
        </p:spPr>
        <p:txBody>
          <a:bodyPr wrap="square" rtlCol="0">
            <a:spAutoFit/>
          </a:bodyPr>
          <a:lstStyle/>
          <a:p>
            <a:r>
              <a:rPr lang="en-US" sz="1600" dirty="0">
                <a:latin typeface="Arial"/>
                <a:cs typeface="Arial"/>
              </a:rPr>
              <a:t>Feature set </a:t>
            </a:r>
          </a:p>
          <a:p>
            <a:r>
              <a:rPr lang="en-US" sz="1600" dirty="0">
                <a:latin typeface="Arial"/>
                <a:cs typeface="Arial"/>
              </a:rPr>
              <a:t>Classes</a:t>
            </a:r>
            <a:endParaRPr lang="en-US" sz="1600" dirty="0">
              <a:latin typeface="Times New Roman"/>
              <a:cs typeface="Times New Roman"/>
            </a:endParaRPr>
          </a:p>
        </p:txBody>
      </p:sp>
      <p:pic>
        <p:nvPicPr>
          <p:cNvPr id="23" name="Picture 22" descr="pn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8164" y="1260944"/>
            <a:ext cx="1397479" cy="182880"/>
          </a:xfrm>
          <a:prstGeom prst="rect">
            <a:avLst/>
          </a:prstGeom>
        </p:spPr>
      </p:pic>
      <p:pic>
        <p:nvPicPr>
          <p:cNvPr id="24" name="Picture 23" descr="p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8163" y="1496146"/>
            <a:ext cx="862642" cy="182880"/>
          </a:xfrm>
          <a:prstGeom prst="rect">
            <a:avLst/>
          </a:prstGeom>
        </p:spPr>
      </p:pic>
      <p:pic>
        <p:nvPicPr>
          <p:cNvPr id="25" name="Picture 24"/>
          <p:cNvPicPr>
            <a:picLocks noChangeAspect="1"/>
          </p:cNvPicPr>
          <p:nvPr/>
        </p:nvPicPr>
        <p:blipFill>
          <a:blip r:embed="rId13"/>
          <a:stretch>
            <a:fillRect/>
          </a:stretch>
        </p:blipFill>
        <p:spPr>
          <a:xfrm>
            <a:off x="457199" y="3426038"/>
            <a:ext cx="3657600" cy="2743200"/>
          </a:xfrm>
          <a:prstGeom prst="rect">
            <a:avLst/>
          </a:prstGeom>
        </p:spPr>
      </p:pic>
      <p:pic>
        <p:nvPicPr>
          <p:cNvPr id="27" name="Picture 26" descr="gif.gi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0992" y="3462322"/>
            <a:ext cx="134303" cy="182880"/>
          </a:xfrm>
          <a:prstGeom prst="rect">
            <a:avLst/>
          </a:prstGeom>
        </p:spPr>
      </p:pic>
    </p:spTree>
    <p:extLst>
      <p:ext uri="{BB962C8B-B14F-4D97-AF65-F5344CB8AC3E}">
        <p14:creationId xmlns:p14="http://schemas.microsoft.com/office/powerpoint/2010/main" val="728484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Decision Tree: </a:t>
            </a:r>
            <a:r>
              <a:rPr lang="en-US" sz="1800" dirty="0">
                <a:latin typeface="Arial"/>
                <a:cs typeface="Arial"/>
              </a:rPr>
              <a:t>Example of learning a split (based on entropy)</a:t>
            </a:r>
          </a:p>
        </p:txBody>
      </p:sp>
      <p:sp>
        <p:nvSpPr>
          <p:cNvPr id="5" name="Rounded Rectangle 4"/>
          <p:cNvSpPr/>
          <p:nvPr/>
        </p:nvSpPr>
        <p:spPr>
          <a:xfrm>
            <a:off x="3940886" y="1279915"/>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072664" y="1306916"/>
            <a:ext cx="1184940" cy="369332"/>
          </a:xfrm>
          <a:prstGeom prst="rect">
            <a:avLst/>
          </a:prstGeom>
          <a:noFill/>
        </p:spPr>
        <p:txBody>
          <a:bodyPr wrap="none" rtlCol="0">
            <a:spAutoFit/>
          </a:bodyPr>
          <a:lstStyle/>
          <a:p>
            <a:pPr algn="ctr"/>
            <a:r>
              <a:rPr lang="en-US" dirty="0">
                <a:latin typeface="Arial"/>
                <a:cs typeface="Arial"/>
              </a:rPr>
              <a:t>Exercises</a:t>
            </a:r>
          </a:p>
        </p:txBody>
      </p:sp>
      <p:cxnSp>
        <p:nvCxnSpPr>
          <p:cNvPr id="7" name="Straight Connector 6"/>
          <p:cNvCxnSpPr/>
          <p:nvPr/>
        </p:nvCxnSpPr>
        <p:spPr>
          <a:xfrm>
            <a:off x="4688619" y="1703248"/>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88486" y="1703248"/>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3058236" y="2346890"/>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31964" y="2346890"/>
            <a:ext cx="313044" cy="369332"/>
          </a:xfrm>
          <a:prstGeom prst="rect">
            <a:avLst/>
          </a:prstGeom>
          <a:noFill/>
        </p:spPr>
        <p:txBody>
          <a:bodyPr wrap="none" rtlCol="0">
            <a:spAutoFit/>
          </a:bodyPr>
          <a:lstStyle/>
          <a:p>
            <a:pPr algn="ctr"/>
            <a:r>
              <a:rPr lang="en-US" dirty="0">
                <a:latin typeface="Arial"/>
                <a:cs typeface="Arial"/>
              </a:rPr>
              <a:t>?</a:t>
            </a:r>
          </a:p>
        </p:txBody>
      </p:sp>
      <p:sp>
        <p:nvSpPr>
          <p:cNvPr id="11" name="TextBox 10"/>
          <p:cNvSpPr txBox="1"/>
          <p:nvPr/>
        </p:nvSpPr>
        <p:spPr>
          <a:xfrm>
            <a:off x="3866339" y="1819150"/>
            <a:ext cx="383438" cy="307777"/>
          </a:xfrm>
          <a:prstGeom prst="rect">
            <a:avLst/>
          </a:prstGeom>
          <a:noFill/>
        </p:spPr>
        <p:txBody>
          <a:bodyPr wrap="none" rtlCol="0">
            <a:spAutoFit/>
          </a:bodyPr>
          <a:lstStyle/>
          <a:p>
            <a:pPr algn="ctr"/>
            <a:r>
              <a:rPr lang="en-US" sz="1400" dirty="0">
                <a:latin typeface="Arial"/>
                <a:cs typeface="Arial"/>
              </a:rPr>
              <a:t>no</a:t>
            </a:r>
          </a:p>
        </p:txBody>
      </p:sp>
      <p:sp>
        <p:nvSpPr>
          <p:cNvPr id="12" name="TextBox 11"/>
          <p:cNvSpPr txBox="1"/>
          <p:nvPr/>
        </p:nvSpPr>
        <p:spPr>
          <a:xfrm>
            <a:off x="5164120" y="1819150"/>
            <a:ext cx="463589" cy="307777"/>
          </a:xfrm>
          <a:prstGeom prst="rect">
            <a:avLst/>
          </a:prstGeom>
          <a:noFill/>
        </p:spPr>
        <p:txBody>
          <a:bodyPr wrap="none" rtlCol="0">
            <a:spAutoFit/>
          </a:bodyPr>
          <a:lstStyle/>
          <a:p>
            <a:pPr algn="ctr"/>
            <a:r>
              <a:rPr lang="en-US" sz="1400" dirty="0">
                <a:latin typeface="Arial"/>
                <a:cs typeface="Arial"/>
              </a:rPr>
              <a:t>yes</a:t>
            </a:r>
          </a:p>
        </p:txBody>
      </p:sp>
      <p:sp>
        <p:nvSpPr>
          <p:cNvPr id="13" name="Rounded Rectangle 12"/>
          <p:cNvSpPr/>
          <p:nvPr/>
        </p:nvSpPr>
        <p:spPr>
          <a:xfrm>
            <a:off x="5253219" y="2346890"/>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368537" y="2370500"/>
            <a:ext cx="479744" cy="369332"/>
          </a:xfrm>
          <a:prstGeom prst="rect">
            <a:avLst/>
          </a:prstGeom>
          <a:noFill/>
        </p:spPr>
        <p:txBody>
          <a:bodyPr wrap="none" rtlCol="0">
            <a:spAutoFit/>
          </a:bodyPr>
          <a:lstStyle/>
          <a:p>
            <a:r>
              <a:rPr lang="en-US" dirty="0">
                <a:latin typeface="Arial"/>
                <a:cs typeface="Arial"/>
              </a:rPr>
              <a:t>No</a:t>
            </a:r>
          </a:p>
        </p:txBody>
      </p:sp>
      <p:cxnSp>
        <p:nvCxnSpPr>
          <p:cNvPr id="15" name="Straight Connector 14"/>
          <p:cNvCxnSpPr/>
          <p:nvPr/>
        </p:nvCxnSpPr>
        <p:spPr>
          <a:xfrm>
            <a:off x="2291058" y="2004429"/>
            <a:ext cx="723598" cy="366071"/>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200" y="1696652"/>
            <a:ext cx="2601036" cy="307777"/>
          </a:xfrm>
          <a:prstGeom prst="rect">
            <a:avLst/>
          </a:prstGeom>
          <a:noFill/>
        </p:spPr>
        <p:txBody>
          <a:bodyPr wrap="square" rtlCol="0">
            <a:spAutoFit/>
          </a:bodyPr>
          <a:lstStyle/>
          <a:p>
            <a:pPr algn="ctr"/>
            <a:r>
              <a:rPr lang="en-US" sz="1400" dirty="0">
                <a:latin typeface="Arial"/>
                <a:cs typeface="Arial"/>
              </a:rPr>
              <a:t>What feature to split on next?</a:t>
            </a:r>
          </a:p>
        </p:txBody>
      </p:sp>
      <p:graphicFrame>
        <p:nvGraphicFramePr>
          <p:cNvPr id="23" name="Table 22"/>
          <p:cNvGraphicFramePr>
            <a:graphicFrameLocks noGrp="1"/>
          </p:cNvGraphicFramePr>
          <p:nvPr>
            <p:extLst>
              <p:ext uri="{D42A27DB-BD31-4B8C-83A1-F6EECF244321}">
                <p14:modId xmlns:p14="http://schemas.microsoft.com/office/powerpoint/2010/main" val="3233085707"/>
              </p:ext>
            </p:extLst>
          </p:nvPr>
        </p:nvGraphicFramePr>
        <p:xfrm>
          <a:off x="1377132" y="2934605"/>
          <a:ext cx="3141604" cy="2682240"/>
        </p:xfrm>
        <a:graphic>
          <a:graphicData uri="http://schemas.openxmlformats.org/drawingml/2006/table">
            <a:tbl>
              <a:tblPr firstRow="1" bandRow="1">
                <a:tableStyleId>{7E9639D4-E3E2-4D34-9284-5A2195B3D0D7}</a:tableStyleId>
              </a:tblPr>
              <a:tblGrid>
                <a:gridCol w="785401">
                  <a:extLst>
                    <a:ext uri="{9D8B030D-6E8A-4147-A177-3AD203B41FA5}">
                      <a16:colId xmlns:a16="http://schemas.microsoft.com/office/drawing/2014/main" val="20000"/>
                    </a:ext>
                  </a:extLst>
                </a:gridCol>
                <a:gridCol w="785401">
                  <a:extLst>
                    <a:ext uri="{9D8B030D-6E8A-4147-A177-3AD203B41FA5}">
                      <a16:colId xmlns:a16="http://schemas.microsoft.com/office/drawing/2014/main" val="20001"/>
                    </a:ext>
                  </a:extLst>
                </a:gridCol>
                <a:gridCol w="785401">
                  <a:extLst>
                    <a:ext uri="{9D8B030D-6E8A-4147-A177-3AD203B41FA5}">
                      <a16:colId xmlns:a16="http://schemas.microsoft.com/office/drawing/2014/main" val="20002"/>
                    </a:ext>
                  </a:extLst>
                </a:gridCol>
                <a:gridCol w="785401">
                  <a:extLst>
                    <a:ext uri="{9D8B030D-6E8A-4147-A177-3AD203B41FA5}">
                      <a16:colId xmlns:a16="http://schemas.microsoft.com/office/drawing/2014/main" val="20003"/>
                    </a:ext>
                  </a:extLst>
                </a:gridCol>
              </a:tblGrid>
              <a:tr h="181953">
                <a:tc>
                  <a:txBody>
                    <a:bodyPr/>
                    <a:lstStyle/>
                    <a:p>
                      <a:r>
                        <a:rPr lang="en-US" sz="1000" dirty="0">
                          <a:latin typeface="Arial"/>
                          <a:cs typeface="Arial"/>
                        </a:rPr>
                        <a:t>Exercises</a:t>
                      </a:r>
                    </a:p>
                  </a:txBody>
                  <a:tcPr/>
                </a:tc>
                <a:tc>
                  <a:txBody>
                    <a:bodyPr/>
                    <a:lstStyle/>
                    <a:p>
                      <a:r>
                        <a:rPr lang="en-US" sz="1000" dirty="0">
                          <a:latin typeface="Arial"/>
                          <a:cs typeface="Arial"/>
                        </a:rPr>
                        <a:t>Age</a:t>
                      </a:r>
                    </a:p>
                  </a:txBody>
                  <a:tcPr/>
                </a:tc>
                <a:tc>
                  <a:txBody>
                    <a:bodyPr/>
                    <a:lstStyle/>
                    <a:p>
                      <a:r>
                        <a:rPr lang="en-US" sz="1000" dirty="0">
                          <a:latin typeface="Arial"/>
                          <a:cs typeface="Arial"/>
                        </a:rPr>
                        <a:t>BMI</a:t>
                      </a:r>
                    </a:p>
                  </a:txBody>
                  <a:tcPr/>
                </a:tc>
                <a:tc>
                  <a:txBody>
                    <a:bodyPr/>
                    <a:lstStyle/>
                    <a:p>
                      <a:r>
                        <a:rPr lang="en-US" sz="1000" dirty="0">
                          <a:latin typeface="Arial"/>
                          <a:cs typeface="Arial"/>
                        </a:rPr>
                        <a:t>label</a:t>
                      </a:r>
                    </a:p>
                  </a:txBody>
                  <a:tcPr/>
                </a:tc>
                <a:extLst>
                  <a:ext uri="{0D108BD9-81ED-4DB2-BD59-A6C34878D82A}">
                    <a16:rowId xmlns:a16="http://schemas.microsoft.com/office/drawing/2014/main" val="10000"/>
                  </a:ext>
                </a:extLst>
              </a:tr>
              <a:tr h="181953">
                <a:tc>
                  <a:txBody>
                    <a:bodyPr/>
                    <a:lstStyle/>
                    <a:p>
                      <a:r>
                        <a:rPr lang="en-US" sz="1000" dirty="0">
                          <a:latin typeface="Arial"/>
                          <a:cs typeface="Arial"/>
                        </a:rPr>
                        <a:t>no</a:t>
                      </a:r>
                    </a:p>
                  </a:txBody>
                  <a:tcPr/>
                </a:tc>
                <a:tc>
                  <a:txBody>
                    <a:bodyPr/>
                    <a:lstStyle/>
                    <a:p>
                      <a:r>
                        <a:rPr lang="en-US" sz="1000" dirty="0">
                          <a:latin typeface="Arial"/>
                          <a:cs typeface="Arial"/>
                        </a:rPr>
                        <a:t>&lt;30</a:t>
                      </a:r>
                    </a:p>
                  </a:txBody>
                  <a:tcPr/>
                </a:tc>
                <a:tc>
                  <a:txBody>
                    <a:bodyPr/>
                    <a:lstStyle/>
                    <a:p>
                      <a:r>
                        <a:rPr lang="en-US" sz="1000" dirty="0">
                          <a:latin typeface="Arial"/>
                          <a:cs typeface="Arial"/>
                        </a:rPr>
                        <a:t>≥25.5</a:t>
                      </a:r>
                    </a:p>
                  </a:txBody>
                  <a:tcPr/>
                </a:tc>
                <a:tc>
                  <a:txBody>
                    <a:bodyPr/>
                    <a:lstStyle/>
                    <a:p>
                      <a:r>
                        <a:rPr lang="en-US" sz="1000" dirty="0">
                          <a:latin typeface="Arial"/>
                          <a:cs typeface="Arial"/>
                        </a:rPr>
                        <a:t>No</a:t>
                      </a:r>
                    </a:p>
                  </a:txBody>
                  <a:tcPr>
                    <a:solidFill>
                      <a:srgbClr val="CCFFCC"/>
                    </a:solidFill>
                  </a:tcPr>
                </a:tc>
                <a:extLst>
                  <a:ext uri="{0D108BD9-81ED-4DB2-BD59-A6C34878D82A}">
                    <a16:rowId xmlns:a16="http://schemas.microsoft.com/office/drawing/2014/main" val="10001"/>
                  </a:ext>
                </a:extLst>
              </a:tr>
              <a:tr h="181953">
                <a:tc>
                  <a:txBody>
                    <a:bodyPr/>
                    <a:lstStyle/>
                    <a:p>
                      <a:r>
                        <a:rPr lang="en-US" sz="1000" dirty="0">
                          <a:latin typeface="Arial"/>
                          <a:cs typeface="Arial"/>
                        </a:rPr>
                        <a:t>no</a:t>
                      </a:r>
                    </a:p>
                  </a:txBody>
                  <a:tcPr/>
                </a:tc>
                <a:tc>
                  <a:txBody>
                    <a:bodyPr/>
                    <a:lstStyle/>
                    <a:p>
                      <a:r>
                        <a:rPr lang="en-US" sz="1000" dirty="0">
                          <a:latin typeface="Arial"/>
                          <a:cs typeface="Arial"/>
                        </a:rPr>
                        <a:t>&lt;30</a:t>
                      </a:r>
                    </a:p>
                  </a:txBody>
                  <a:tcPr/>
                </a:tc>
                <a:tc>
                  <a:txBody>
                    <a:bodyPr/>
                    <a:lstStyle/>
                    <a:p>
                      <a:r>
                        <a:rPr lang="en-US" sz="1000" dirty="0">
                          <a:latin typeface="Arial"/>
                          <a:cs typeface="Arial"/>
                        </a:rPr>
                        <a:t>&lt;25.5</a:t>
                      </a:r>
                    </a:p>
                  </a:txBody>
                  <a:tcPr/>
                </a:tc>
                <a:tc>
                  <a:txBody>
                    <a:bodyPr/>
                    <a:lstStyle/>
                    <a:p>
                      <a:r>
                        <a:rPr lang="en-US" sz="1000" dirty="0">
                          <a:latin typeface="Arial"/>
                          <a:cs typeface="Arial"/>
                        </a:rPr>
                        <a:t>No</a:t>
                      </a:r>
                    </a:p>
                  </a:txBody>
                  <a:tcPr>
                    <a:solidFill>
                      <a:srgbClr val="CCFFCC"/>
                    </a:solidFill>
                  </a:tcPr>
                </a:tc>
                <a:extLst>
                  <a:ext uri="{0D108BD9-81ED-4DB2-BD59-A6C34878D82A}">
                    <a16:rowId xmlns:a16="http://schemas.microsoft.com/office/drawing/2014/main" val="10002"/>
                  </a:ext>
                </a:extLst>
              </a:tr>
              <a:tr h="181953">
                <a:tc>
                  <a:txBody>
                    <a:bodyPr/>
                    <a:lstStyle/>
                    <a:p>
                      <a:r>
                        <a:rPr lang="en-US" sz="1000" dirty="0">
                          <a:latin typeface="Arial"/>
                          <a:cs typeface="Arial"/>
                        </a:rPr>
                        <a:t>no</a:t>
                      </a:r>
                    </a:p>
                  </a:txBody>
                  <a:tcPr/>
                </a:tc>
                <a:tc>
                  <a:txBody>
                    <a:bodyPr/>
                    <a:lstStyle/>
                    <a:p>
                      <a:r>
                        <a:rPr lang="en-US" sz="1000" dirty="0">
                          <a:latin typeface="Arial"/>
                          <a:cs typeface="Arial"/>
                        </a:rPr>
                        <a:t>≥30</a:t>
                      </a:r>
                    </a:p>
                  </a:txBody>
                  <a:tcPr/>
                </a:tc>
                <a:tc>
                  <a:txBody>
                    <a:bodyPr/>
                    <a:lstStyle/>
                    <a:p>
                      <a:r>
                        <a:rPr lang="en-US" sz="1000" dirty="0">
                          <a:latin typeface="Arial"/>
                          <a:cs typeface="Arial"/>
                        </a:rPr>
                        <a:t>&lt;25.5</a:t>
                      </a:r>
                    </a:p>
                  </a:txBody>
                  <a:tcPr/>
                </a:tc>
                <a:tc>
                  <a:txBody>
                    <a:bodyPr/>
                    <a:lstStyle/>
                    <a:p>
                      <a:r>
                        <a:rPr lang="en-US" sz="1000" dirty="0">
                          <a:latin typeface="Arial"/>
                          <a:cs typeface="Arial"/>
                        </a:rPr>
                        <a:t>Yes</a:t>
                      </a:r>
                    </a:p>
                  </a:txBody>
                  <a:tcPr>
                    <a:solidFill>
                      <a:srgbClr val="CCFFCC"/>
                    </a:solidFill>
                  </a:tcPr>
                </a:tc>
                <a:extLst>
                  <a:ext uri="{0D108BD9-81ED-4DB2-BD59-A6C34878D82A}">
                    <a16:rowId xmlns:a16="http://schemas.microsoft.com/office/drawing/2014/main" val="10003"/>
                  </a:ext>
                </a:extLst>
              </a:tr>
              <a:tr h="181953">
                <a:tc>
                  <a:txBody>
                    <a:bodyPr/>
                    <a:lstStyle/>
                    <a:p>
                      <a:r>
                        <a:rPr lang="en-US" sz="1000" dirty="0">
                          <a:latin typeface="Arial"/>
                          <a:cs typeface="Arial"/>
                        </a:rPr>
                        <a:t>no</a:t>
                      </a:r>
                    </a:p>
                  </a:txBody>
                  <a:tcPr/>
                </a:tc>
                <a:tc>
                  <a:txBody>
                    <a:bodyPr/>
                    <a:lstStyle/>
                    <a:p>
                      <a:r>
                        <a:rPr lang="en-US" sz="1000" dirty="0">
                          <a:latin typeface="Arial"/>
                          <a:cs typeface="Arial"/>
                        </a:rPr>
                        <a:t>&lt;30</a:t>
                      </a:r>
                    </a:p>
                  </a:txBody>
                  <a:tcPr/>
                </a:tc>
                <a:tc>
                  <a:txBody>
                    <a:bodyPr/>
                    <a:lstStyle/>
                    <a:p>
                      <a:r>
                        <a:rPr lang="en-US" sz="1000" dirty="0">
                          <a:latin typeface="Arial"/>
                          <a:cs typeface="Arial"/>
                        </a:rPr>
                        <a:t>&lt;25.5</a:t>
                      </a:r>
                    </a:p>
                  </a:txBody>
                  <a:tcPr/>
                </a:tc>
                <a:tc>
                  <a:txBody>
                    <a:bodyPr/>
                    <a:lstStyle/>
                    <a:p>
                      <a:r>
                        <a:rPr lang="en-US" sz="1000" dirty="0">
                          <a:latin typeface="Arial"/>
                          <a:cs typeface="Arial"/>
                        </a:rPr>
                        <a:t>No</a:t>
                      </a:r>
                    </a:p>
                  </a:txBody>
                  <a:tcPr>
                    <a:solidFill>
                      <a:srgbClr val="CCFFCC"/>
                    </a:solidFill>
                  </a:tcPr>
                </a:tc>
                <a:extLst>
                  <a:ext uri="{0D108BD9-81ED-4DB2-BD59-A6C34878D82A}">
                    <a16:rowId xmlns:a16="http://schemas.microsoft.com/office/drawing/2014/main" val="10004"/>
                  </a:ext>
                </a:extLst>
              </a:tr>
              <a:tr h="181953">
                <a:tc>
                  <a:txBody>
                    <a:bodyPr/>
                    <a:lstStyle/>
                    <a:p>
                      <a:r>
                        <a:rPr lang="en-US" sz="1000" dirty="0">
                          <a:latin typeface="Arial"/>
                          <a:cs typeface="Arial"/>
                        </a:rPr>
                        <a:t>no</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Arial"/>
                          <a:cs typeface="Arial"/>
                        </a:rPr>
                        <a:t>≥30</a:t>
                      </a:r>
                    </a:p>
                  </a:txBody>
                  <a:tcPr/>
                </a:tc>
                <a:tc>
                  <a:txBody>
                    <a:bodyPr/>
                    <a:lstStyle/>
                    <a:p>
                      <a:r>
                        <a:rPr lang="en-US" sz="1000" dirty="0">
                          <a:latin typeface="Arial"/>
                          <a:cs typeface="Arial"/>
                        </a:rPr>
                        <a:t>≥25.5</a:t>
                      </a:r>
                    </a:p>
                  </a:txBody>
                  <a:tcPr/>
                </a:tc>
                <a:tc>
                  <a:txBody>
                    <a:bodyPr/>
                    <a:lstStyle/>
                    <a:p>
                      <a:r>
                        <a:rPr lang="en-US" sz="1000" dirty="0">
                          <a:latin typeface="Arial"/>
                          <a:cs typeface="Arial"/>
                        </a:rPr>
                        <a:t>Yes</a:t>
                      </a:r>
                    </a:p>
                  </a:txBody>
                  <a:tcPr>
                    <a:solidFill>
                      <a:srgbClr val="CCFFCC"/>
                    </a:solidFill>
                  </a:tcPr>
                </a:tc>
                <a:extLst>
                  <a:ext uri="{0D108BD9-81ED-4DB2-BD59-A6C34878D82A}">
                    <a16:rowId xmlns:a16="http://schemas.microsoft.com/office/drawing/2014/main" val="10005"/>
                  </a:ext>
                </a:extLst>
              </a:tr>
              <a:tr h="181953">
                <a:tc>
                  <a:txBody>
                    <a:bodyPr/>
                    <a:lstStyle/>
                    <a:p>
                      <a:r>
                        <a:rPr lang="en-US" sz="1000" dirty="0">
                          <a:latin typeface="Arial"/>
                          <a:cs typeface="Arial"/>
                        </a:rPr>
                        <a:t>no</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Arial"/>
                          <a:cs typeface="Arial"/>
                        </a:rPr>
                        <a:t>≥30</a:t>
                      </a:r>
                    </a:p>
                  </a:txBody>
                  <a:tcPr/>
                </a:tc>
                <a:tc>
                  <a:txBody>
                    <a:bodyPr/>
                    <a:lstStyle/>
                    <a:p>
                      <a:r>
                        <a:rPr lang="en-US" sz="1000" dirty="0">
                          <a:latin typeface="Arial"/>
                          <a:cs typeface="Arial"/>
                        </a:rPr>
                        <a:t>&lt;25.5</a:t>
                      </a:r>
                    </a:p>
                  </a:txBody>
                  <a:tcPr/>
                </a:tc>
                <a:tc>
                  <a:txBody>
                    <a:bodyPr/>
                    <a:lstStyle/>
                    <a:p>
                      <a:r>
                        <a:rPr lang="en-US" sz="1000" dirty="0">
                          <a:latin typeface="Arial"/>
                          <a:cs typeface="Arial"/>
                        </a:rPr>
                        <a:t>No</a:t>
                      </a:r>
                    </a:p>
                  </a:txBody>
                  <a:tcPr>
                    <a:solidFill>
                      <a:srgbClr val="CCFFCC"/>
                    </a:solidFill>
                  </a:tcPr>
                </a:tc>
                <a:extLst>
                  <a:ext uri="{0D108BD9-81ED-4DB2-BD59-A6C34878D82A}">
                    <a16:rowId xmlns:a16="http://schemas.microsoft.com/office/drawing/2014/main" val="10006"/>
                  </a:ext>
                </a:extLst>
              </a:tr>
              <a:tr h="181953">
                <a:tc>
                  <a:txBody>
                    <a:bodyPr/>
                    <a:lstStyle/>
                    <a:p>
                      <a:r>
                        <a:rPr lang="en-US" sz="1000" dirty="0">
                          <a:latin typeface="Arial"/>
                          <a:cs typeface="Arial"/>
                        </a:rPr>
                        <a:t>no</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Arial"/>
                          <a:cs typeface="Arial"/>
                        </a:rPr>
                        <a:t>&lt;30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Arial"/>
                          <a:cs typeface="Arial"/>
                        </a:rPr>
                        <a:t>≥25.5</a:t>
                      </a:r>
                    </a:p>
                  </a:txBody>
                  <a:tcPr/>
                </a:tc>
                <a:tc>
                  <a:txBody>
                    <a:bodyPr/>
                    <a:lstStyle/>
                    <a:p>
                      <a:r>
                        <a:rPr lang="en-US" sz="1000" dirty="0">
                          <a:latin typeface="Arial"/>
                          <a:cs typeface="Arial"/>
                        </a:rPr>
                        <a:t>No</a:t>
                      </a:r>
                    </a:p>
                  </a:txBody>
                  <a:tcPr>
                    <a:solidFill>
                      <a:srgbClr val="CCFFCC"/>
                    </a:solidFill>
                  </a:tcPr>
                </a:tc>
                <a:extLst>
                  <a:ext uri="{0D108BD9-81ED-4DB2-BD59-A6C34878D82A}">
                    <a16:rowId xmlns:a16="http://schemas.microsoft.com/office/drawing/2014/main" val="10007"/>
                  </a:ext>
                </a:extLst>
              </a:tr>
              <a:tr h="181953">
                <a:tc>
                  <a:txBody>
                    <a:bodyPr/>
                    <a:lstStyle/>
                    <a:p>
                      <a:r>
                        <a:rPr lang="en-US" sz="1000" dirty="0">
                          <a:latin typeface="Arial"/>
                          <a:cs typeface="Arial"/>
                        </a:rPr>
                        <a:t>no</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Arial"/>
                          <a:cs typeface="Arial"/>
                        </a:rPr>
                        <a:t>≥30</a:t>
                      </a:r>
                    </a:p>
                  </a:txBody>
                  <a:tcPr/>
                </a:tc>
                <a:tc>
                  <a:txBody>
                    <a:bodyPr/>
                    <a:lstStyle/>
                    <a:p>
                      <a:r>
                        <a:rPr lang="en-US" sz="1000" dirty="0">
                          <a:latin typeface="Arial"/>
                          <a:cs typeface="Arial"/>
                        </a:rPr>
                        <a:t>&lt;25.5</a:t>
                      </a:r>
                    </a:p>
                  </a:txBody>
                  <a:tcPr/>
                </a:tc>
                <a:tc>
                  <a:txBody>
                    <a:bodyPr/>
                    <a:lstStyle/>
                    <a:p>
                      <a:r>
                        <a:rPr lang="en-US" sz="1000" dirty="0">
                          <a:latin typeface="Arial"/>
                          <a:cs typeface="Arial"/>
                        </a:rPr>
                        <a:t>No</a:t>
                      </a:r>
                    </a:p>
                  </a:txBody>
                  <a:tcPr>
                    <a:solidFill>
                      <a:srgbClr val="CCFFCC"/>
                    </a:solidFill>
                  </a:tcPr>
                </a:tc>
                <a:extLst>
                  <a:ext uri="{0D108BD9-81ED-4DB2-BD59-A6C34878D82A}">
                    <a16:rowId xmlns:a16="http://schemas.microsoft.com/office/drawing/2014/main" val="10008"/>
                  </a:ext>
                </a:extLst>
              </a:tr>
              <a:tr h="181953">
                <a:tc>
                  <a:txBody>
                    <a:bodyPr/>
                    <a:lstStyle/>
                    <a:p>
                      <a:r>
                        <a:rPr lang="en-US" sz="1000" dirty="0">
                          <a:latin typeface="Arial"/>
                          <a:cs typeface="Arial"/>
                        </a:rPr>
                        <a:t>no</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Arial"/>
                          <a:cs typeface="Arial"/>
                        </a:rPr>
                        <a:t>≥30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Arial"/>
                          <a:cs typeface="Arial"/>
                        </a:rPr>
                        <a:t>≥25.5</a:t>
                      </a:r>
                    </a:p>
                  </a:txBody>
                  <a:tcPr/>
                </a:tc>
                <a:tc>
                  <a:txBody>
                    <a:bodyPr/>
                    <a:lstStyle/>
                    <a:p>
                      <a:r>
                        <a:rPr lang="en-US" sz="1000" dirty="0">
                          <a:latin typeface="Arial"/>
                          <a:cs typeface="Arial"/>
                        </a:rPr>
                        <a:t>Yes</a:t>
                      </a:r>
                    </a:p>
                  </a:txBody>
                  <a:tcPr>
                    <a:solidFill>
                      <a:srgbClr val="CCFFCC"/>
                    </a:solidFill>
                  </a:tcPr>
                </a:tc>
                <a:extLst>
                  <a:ext uri="{0D108BD9-81ED-4DB2-BD59-A6C34878D82A}">
                    <a16:rowId xmlns:a16="http://schemas.microsoft.com/office/drawing/2014/main" val="10009"/>
                  </a:ext>
                </a:extLst>
              </a:tr>
              <a:tr h="181953">
                <a:tc>
                  <a:txBody>
                    <a:bodyPr/>
                    <a:lstStyle/>
                    <a:p>
                      <a:r>
                        <a:rPr lang="en-US" sz="1000" dirty="0">
                          <a:latin typeface="Arial"/>
                          <a:cs typeface="Arial"/>
                        </a:rPr>
                        <a:t>no</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a:latin typeface="Arial"/>
                          <a:cs typeface="Arial"/>
                        </a:rPr>
                        <a:t>≥30</a:t>
                      </a:r>
                    </a:p>
                  </a:txBody>
                  <a:tcPr/>
                </a:tc>
                <a:tc>
                  <a:txBody>
                    <a:bodyPr/>
                    <a:lstStyle/>
                    <a:p>
                      <a:r>
                        <a:rPr lang="en-US" sz="1000" dirty="0">
                          <a:latin typeface="Arial"/>
                          <a:cs typeface="Arial"/>
                        </a:rPr>
                        <a:t>&lt;25.5</a:t>
                      </a:r>
                    </a:p>
                  </a:txBody>
                  <a:tcPr/>
                </a:tc>
                <a:tc>
                  <a:txBody>
                    <a:bodyPr/>
                    <a:lstStyle/>
                    <a:p>
                      <a:r>
                        <a:rPr lang="en-US" sz="1000" dirty="0">
                          <a:latin typeface="Arial"/>
                          <a:cs typeface="Arial"/>
                        </a:rPr>
                        <a:t>No</a:t>
                      </a:r>
                    </a:p>
                  </a:txBody>
                  <a:tcPr>
                    <a:solidFill>
                      <a:srgbClr val="CCFFCC"/>
                    </a:solidFill>
                  </a:tcPr>
                </a:tc>
                <a:extLst>
                  <a:ext uri="{0D108BD9-81ED-4DB2-BD59-A6C34878D82A}">
                    <a16:rowId xmlns:a16="http://schemas.microsoft.com/office/drawing/2014/main" val="10010"/>
                  </a:ext>
                </a:extLst>
              </a:tr>
            </a:tbl>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804319904"/>
              </p:ext>
            </p:extLst>
          </p:nvPr>
        </p:nvGraphicFramePr>
        <p:xfrm>
          <a:off x="1571995" y="5660421"/>
          <a:ext cx="2677782" cy="453381"/>
        </p:xfrm>
        <a:graphic>
          <a:graphicData uri="http://schemas.openxmlformats.org/presentationml/2006/ole">
            <mc:AlternateContent xmlns:mc="http://schemas.openxmlformats.org/markup-compatibility/2006">
              <mc:Choice xmlns:v="urn:schemas-microsoft-com:vml" Requires="v">
                <p:oleObj spid="_x0000_s6304" name="Equation" r:id="rId3" imgW="2400300" imgH="406400" progId="Equation.3">
                  <p:embed/>
                </p:oleObj>
              </mc:Choice>
              <mc:Fallback>
                <p:oleObj name="Equation" r:id="rId3" imgW="2400300" imgH="406400" progId="Equation.3">
                  <p:embed/>
                  <p:pic>
                    <p:nvPicPr>
                      <p:cNvPr id="0" name=""/>
                      <p:cNvPicPr/>
                      <p:nvPr/>
                    </p:nvPicPr>
                    <p:blipFill>
                      <a:blip r:embed="rId4"/>
                      <a:stretch>
                        <a:fillRect/>
                      </a:stretch>
                    </p:blipFill>
                    <p:spPr>
                      <a:xfrm>
                        <a:off x="1571995" y="5660421"/>
                        <a:ext cx="2677782" cy="453381"/>
                      </a:xfrm>
                      <a:prstGeom prst="rect">
                        <a:avLst/>
                      </a:prstGeom>
                    </p:spPr>
                  </p:pic>
                </p:oleObj>
              </mc:Fallback>
            </mc:AlternateContent>
          </a:graphicData>
        </a:graphic>
      </p:graphicFrame>
      <p:sp>
        <p:nvSpPr>
          <p:cNvPr id="27" name="Rectangle 26"/>
          <p:cNvSpPr/>
          <p:nvPr/>
        </p:nvSpPr>
        <p:spPr>
          <a:xfrm>
            <a:off x="2172770" y="5661246"/>
            <a:ext cx="771988" cy="452556"/>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2172770" y="6114759"/>
            <a:ext cx="771987" cy="246221"/>
          </a:xfrm>
          <a:prstGeom prst="rect">
            <a:avLst/>
          </a:prstGeom>
          <a:solidFill>
            <a:srgbClr val="D9D9D9"/>
          </a:solidFill>
        </p:spPr>
        <p:txBody>
          <a:bodyPr wrap="square" rtlCol="0">
            <a:spAutoFit/>
          </a:bodyPr>
          <a:lstStyle/>
          <a:p>
            <a:pPr algn="ctr"/>
            <a:r>
              <a:rPr lang="en-US" sz="1000" dirty="0">
                <a:latin typeface="Arial"/>
                <a:cs typeface="Arial"/>
              </a:rPr>
              <a:t>label=Yes</a:t>
            </a:r>
          </a:p>
        </p:txBody>
      </p:sp>
      <p:sp>
        <p:nvSpPr>
          <p:cNvPr id="29" name="Rectangle 28"/>
          <p:cNvSpPr/>
          <p:nvPr/>
        </p:nvSpPr>
        <p:spPr>
          <a:xfrm>
            <a:off x="3014656" y="5660289"/>
            <a:ext cx="773830" cy="452556"/>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3014656" y="6113802"/>
            <a:ext cx="773829" cy="246221"/>
          </a:xfrm>
          <a:prstGeom prst="rect">
            <a:avLst/>
          </a:prstGeom>
          <a:solidFill>
            <a:srgbClr val="D9D9D9"/>
          </a:solidFill>
        </p:spPr>
        <p:txBody>
          <a:bodyPr wrap="square" rtlCol="0">
            <a:spAutoFit/>
          </a:bodyPr>
          <a:lstStyle/>
          <a:p>
            <a:pPr algn="ctr"/>
            <a:r>
              <a:rPr lang="en-US" sz="1000" dirty="0">
                <a:latin typeface="Arial"/>
                <a:cs typeface="Arial"/>
              </a:rPr>
              <a:t>label=No</a:t>
            </a:r>
          </a:p>
        </p:txBody>
      </p:sp>
      <p:graphicFrame>
        <p:nvGraphicFramePr>
          <p:cNvPr id="32" name="Object 31"/>
          <p:cNvGraphicFramePr>
            <a:graphicFrameLocks noChangeAspect="1"/>
          </p:cNvGraphicFramePr>
          <p:nvPr>
            <p:extLst>
              <p:ext uri="{D42A27DB-BD31-4B8C-83A1-F6EECF244321}">
                <p14:modId xmlns:p14="http://schemas.microsoft.com/office/powerpoint/2010/main" val="3494149171"/>
              </p:ext>
            </p:extLst>
          </p:nvPr>
        </p:nvGraphicFramePr>
        <p:xfrm>
          <a:off x="4838631" y="2934605"/>
          <a:ext cx="2019300" cy="1206500"/>
        </p:xfrm>
        <a:graphic>
          <a:graphicData uri="http://schemas.openxmlformats.org/presentationml/2006/ole">
            <mc:AlternateContent xmlns:mc="http://schemas.openxmlformats.org/markup-compatibility/2006">
              <mc:Choice xmlns:v="urn:schemas-microsoft-com:vml" Requires="v">
                <p:oleObj spid="_x0000_s6305" name="Equation" r:id="rId5" imgW="2019300" imgH="1206500" progId="Equation.3">
                  <p:embed/>
                </p:oleObj>
              </mc:Choice>
              <mc:Fallback>
                <p:oleObj name="Equation" r:id="rId5" imgW="2019300" imgH="1206500" progId="Equation.3">
                  <p:embed/>
                  <p:pic>
                    <p:nvPicPr>
                      <p:cNvPr id="0" name=""/>
                      <p:cNvPicPr/>
                      <p:nvPr/>
                    </p:nvPicPr>
                    <p:blipFill>
                      <a:blip r:embed="rId6"/>
                      <a:stretch>
                        <a:fillRect/>
                      </a:stretch>
                    </p:blipFill>
                    <p:spPr>
                      <a:xfrm>
                        <a:off x="4838631" y="2934605"/>
                        <a:ext cx="2019300" cy="1206500"/>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933018510"/>
              </p:ext>
            </p:extLst>
          </p:nvPr>
        </p:nvGraphicFramePr>
        <p:xfrm>
          <a:off x="4838631" y="4212643"/>
          <a:ext cx="2032000" cy="1206500"/>
        </p:xfrm>
        <a:graphic>
          <a:graphicData uri="http://schemas.openxmlformats.org/presentationml/2006/ole">
            <mc:AlternateContent xmlns:mc="http://schemas.openxmlformats.org/markup-compatibility/2006">
              <mc:Choice xmlns:v="urn:schemas-microsoft-com:vml" Requires="v">
                <p:oleObj spid="_x0000_s6306" name="Equation" r:id="rId7" imgW="2032000" imgH="1206500" progId="Equation.3">
                  <p:embed/>
                </p:oleObj>
              </mc:Choice>
              <mc:Fallback>
                <p:oleObj name="Equation" r:id="rId7" imgW="2032000" imgH="1206500" progId="Equation.3">
                  <p:embed/>
                  <p:pic>
                    <p:nvPicPr>
                      <p:cNvPr id="0" name=""/>
                      <p:cNvPicPr/>
                      <p:nvPr/>
                    </p:nvPicPr>
                    <p:blipFill>
                      <a:blip r:embed="rId8"/>
                      <a:stretch>
                        <a:fillRect/>
                      </a:stretch>
                    </p:blipFill>
                    <p:spPr>
                      <a:xfrm>
                        <a:off x="4838631" y="4212643"/>
                        <a:ext cx="2032000" cy="12065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1013438750"/>
              </p:ext>
            </p:extLst>
          </p:nvPr>
        </p:nvGraphicFramePr>
        <p:xfrm>
          <a:off x="4838631" y="5652731"/>
          <a:ext cx="2133600" cy="419100"/>
        </p:xfrm>
        <a:graphic>
          <a:graphicData uri="http://schemas.openxmlformats.org/presentationml/2006/ole">
            <mc:AlternateContent xmlns:mc="http://schemas.openxmlformats.org/markup-compatibility/2006">
              <mc:Choice xmlns:v="urn:schemas-microsoft-com:vml" Requires="v">
                <p:oleObj spid="_x0000_s6307" name="Equation" r:id="rId9" imgW="2133600" imgH="419100" progId="Equation.3">
                  <p:embed/>
                </p:oleObj>
              </mc:Choice>
              <mc:Fallback>
                <p:oleObj name="Equation" r:id="rId9" imgW="2133600" imgH="419100" progId="Equation.3">
                  <p:embed/>
                  <p:pic>
                    <p:nvPicPr>
                      <p:cNvPr id="0" name=""/>
                      <p:cNvPicPr/>
                      <p:nvPr/>
                    </p:nvPicPr>
                    <p:blipFill>
                      <a:blip r:embed="rId10"/>
                      <a:stretch>
                        <a:fillRect/>
                      </a:stretch>
                    </p:blipFill>
                    <p:spPr>
                      <a:xfrm>
                        <a:off x="4838631" y="5652731"/>
                        <a:ext cx="2133600" cy="419100"/>
                      </a:xfrm>
                      <a:prstGeom prst="rect">
                        <a:avLst/>
                      </a:prstGeom>
                    </p:spPr>
                  </p:pic>
                </p:oleObj>
              </mc:Fallback>
            </mc:AlternateContent>
          </a:graphicData>
        </a:graphic>
      </p:graphicFrame>
      <p:sp>
        <p:nvSpPr>
          <p:cNvPr id="35" name="TextBox 34"/>
          <p:cNvSpPr txBox="1"/>
          <p:nvPr/>
        </p:nvSpPr>
        <p:spPr>
          <a:xfrm>
            <a:off x="7215587" y="5819085"/>
            <a:ext cx="311285" cy="276999"/>
          </a:xfrm>
          <a:prstGeom prst="rect">
            <a:avLst/>
          </a:prstGeom>
          <a:noFill/>
        </p:spPr>
        <p:txBody>
          <a:bodyPr wrap="square" rtlCol="0">
            <a:spAutoFit/>
          </a:bodyPr>
          <a:lstStyle/>
          <a:p>
            <a:r>
              <a:rPr lang="en-US" sz="1200" dirty="0">
                <a:solidFill>
                  <a:srgbClr val="008000"/>
                </a:solidFill>
                <a:latin typeface="Zapf Dingbats"/>
                <a:ea typeface="Zapf Dingbats"/>
                <a:cs typeface="Zapf Dingbats"/>
                <a:sym typeface="Zapf Dingbats"/>
              </a:rPr>
              <a:t>✖</a:t>
            </a:r>
            <a:endParaRPr lang="en-US" sz="1200" dirty="0">
              <a:solidFill>
                <a:srgbClr val="008000"/>
              </a:solidFill>
            </a:endParaRPr>
          </a:p>
        </p:txBody>
      </p:sp>
      <p:sp>
        <p:nvSpPr>
          <p:cNvPr id="36" name="Rectangle 35"/>
          <p:cNvSpPr/>
          <p:nvPr/>
        </p:nvSpPr>
        <p:spPr>
          <a:xfrm>
            <a:off x="7215587" y="5616845"/>
            <a:ext cx="314885" cy="276999"/>
          </a:xfrm>
          <a:prstGeom prst="rect">
            <a:avLst/>
          </a:prstGeom>
        </p:spPr>
        <p:txBody>
          <a:bodyPr wrap="none">
            <a:spAutoFit/>
          </a:bodyPr>
          <a:lstStyle/>
          <a:p>
            <a:r>
              <a:rPr lang="en-US" sz="1200" dirty="0">
                <a:solidFill>
                  <a:srgbClr val="FF0000"/>
                </a:solidFill>
                <a:latin typeface="Zapf Dingbats"/>
                <a:ea typeface="Zapf Dingbats"/>
                <a:cs typeface="Zapf Dingbats"/>
                <a:sym typeface="Zapf Dingbats"/>
              </a:rPr>
              <a:t>✔</a:t>
            </a:r>
            <a:endParaRPr lang="en-US" sz="1200" dirty="0">
              <a:solidFill>
                <a:srgbClr val="FF0000"/>
              </a:solidFill>
            </a:endParaRPr>
          </a:p>
        </p:txBody>
      </p:sp>
      <p:sp>
        <p:nvSpPr>
          <p:cNvPr id="38" name="TextBox 37"/>
          <p:cNvSpPr txBox="1"/>
          <p:nvPr/>
        </p:nvSpPr>
        <p:spPr>
          <a:xfrm>
            <a:off x="7050478" y="3241639"/>
            <a:ext cx="818809" cy="246221"/>
          </a:xfrm>
          <a:prstGeom prst="rect">
            <a:avLst/>
          </a:prstGeom>
          <a:solidFill>
            <a:srgbClr val="D9D9D9"/>
          </a:solidFill>
        </p:spPr>
        <p:txBody>
          <a:bodyPr wrap="square" rtlCol="0">
            <a:spAutoFit/>
          </a:bodyPr>
          <a:lstStyle/>
          <a:p>
            <a:pPr algn="ctr"/>
            <a:r>
              <a:rPr lang="en-US" sz="1000" dirty="0">
                <a:latin typeface="Arial"/>
                <a:cs typeface="Arial"/>
              </a:rPr>
              <a:t>Age &lt; 30</a:t>
            </a:r>
          </a:p>
        </p:txBody>
      </p:sp>
      <p:sp>
        <p:nvSpPr>
          <p:cNvPr id="39" name="TextBox 38"/>
          <p:cNvSpPr txBox="1"/>
          <p:nvPr/>
        </p:nvSpPr>
        <p:spPr>
          <a:xfrm>
            <a:off x="7050478" y="3640260"/>
            <a:ext cx="818809" cy="246221"/>
          </a:xfrm>
          <a:prstGeom prst="rect">
            <a:avLst/>
          </a:prstGeom>
          <a:solidFill>
            <a:srgbClr val="D9D9D9"/>
          </a:solidFill>
        </p:spPr>
        <p:txBody>
          <a:bodyPr wrap="square" rtlCol="0">
            <a:spAutoFit/>
          </a:bodyPr>
          <a:lstStyle/>
          <a:p>
            <a:pPr algn="ctr"/>
            <a:r>
              <a:rPr lang="en-US" sz="1000" dirty="0">
                <a:latin typeface="Arial"/>
                <a:cs typeface="Arial"/>
              </a:rPr>
              <a:t>Age ≥ 30</a:t>
            </a:r>
          </a:p>
        </p:txBody>
      </p:sp>
      <p:sp>
        <p:nvSpPr>
          <p:cNvPr id="40" name="TextBox 39"/>
          <p:cNvSpPr txBox="1"/>
          <p:nvPr/>
        </p:nvSpPr>
        <p:spPr>
          <a:xfrm>
            <a:off x="7050478" y="4527053"/>
            <a:ext cx="818809" cy="246221"/>
          </a:xfrm>
          <a:prstGeom prst="rect">
            <a:avLst/>
          </a:prstGeom>
          <a:solidFill>
            <a:srgbClr val="D9D9D9"/>
          </a:solidFill>
        </p:spPr>
        <p:txBody>
          <a:bodyPr wrap="square" rtlCol="0">
            <a:spAutoFit/>
          </a:bodyPr>
          <a:lstStyle/>
          <a:p>
            <a:pPr algn="ctr"/>
            <a:r>
              <a:rPr lang="en-US" sz="1000" dirty="0">
                <a:latin typeface="Arial"/>
                <a:cs typeface="Arial"/>
              </a:rPr>
              <a:t>BMI &lt; 25.5</a:t>
            </a:r>
          </a:p>
        </p:txBody>
      </p:sp>
      <p:sp>
        <p:nvSpPr>
          <p:cNvPr id="41" name="TextBox 40"/>
          <p:cNvSpPr txBox="1"/>
          <p:nvPr/>
        </p:nvSpPr>
        <p:spPr>
          <a:xfrm>
            <a:off x="7050478" y="4925674"/>
            <a:ext cx="818809" cy="246221"/>
          </a:xfrm>
          <a:prstGeom prst="rect">
            <a:avLst/>
          </a:prstGeom>
          <a:solidFill>
            <a:srgbClr val="D9D9D9"/>
          </a:solidFill>
        </p:spPr>
        <p:txBody>
          <a:bodyPr wrap="square" rtlCol="0">
            <a:spAutoFit/>
          </a:bodyPr>
          <a:lstStyle/>
          <a:p>
            <a:pPr algn="ctr"/>
            <a:r>
              <a:rPr lang="en-US" sz="1000" dirty="0">
                <a:latin typeface="Arial"/>
                <a:cs typeface="Arial"/>
              </a:rPr>
              <a:t>BMI ≥ 25.5</a:t>
            </a:r>
          </a:p>
        </p:txBody>
      </p:sp>
      <p:graphicFrame>
        <p:nvGraphicFramePr>
          <p:cNvPr id="42" name="Object 41"/>
          <p:cNvGraphicFramePr>
            <a:graphicFrameLocks noChangeAspect="1"/>
          </p:cNvGraphicFramePr>
          <p:nvPr>
            <p:extLst>
              <p:ext uri="{D42A27DB-BD31-4B8C-83A1-F6EECF244321}">
                <p14:modId xmlns:p14="http://schemas.microsoft.com/office/powerpoint/2010/main" val="1891872795"/>
              </p:ext>
            </p:extLst>
          </p:nvPr>
        </p:nvGraphicFramePr>
        <p:xfrm>
          <a:off x="921404" y="2934605"/>
          <a:ext cx="259204" cy="338959"/>
        </p:xfrm>
        <a:graphic>
          <a:graphicData uri="http://schemas.openxmlformats.org/presentationml/2006/ole">
            <mc:AlternateContent xmlns:mc="http://schemas.openxmlformats.org/markup-compatibility/2006">
              <mc:Choice xmlns:v="urn:schemas-microsoft-com:vml" Requires="v">
                <p:oleObj spid="_x0000_s6308" name="Equation" r:id="rId11" imgW="165100" imgH="215900" progId="Equation.3">
                  <p:embed/>
                </p:oleObj>
              </mc:Choice>
              <mc:Fallback>
                <p:oleObj name="Equation" r:id="rId11" imgW="165100" imgH="215900" progId="Equation.3">
                  <p:embed/>
                  <p:pic>
                    <p:nvPicPr>
                      <p:cNvPr id="0" name=""/>
                      <p:cNvPicPr/>
                      <p:nvPr/>
                    </p:nvPicPr>
                    <p:blipFill>
                      <a:blip r:embed="rId12"/>
                      <a:stretch>
                        <a:fillRect/>
                      </a:stretch>
                    </p:blipFill>
                    <p:spPr>
                      <a:xfrm>
                        <a:off x="921404" y="2934605"/>
                        <a:ext cx="259204" cy="338959"/>
                      </a:xfrm>
                      <a:prstGeom prst="rect">
                        <a:avLst/>
                      </a:prstGeom>
                    </p:spPr>
                  </p:pic>
                </p:oleObj>
              </mc:Fallback>
            </mc:AlternateContent>
          </a:graphicData>
        </a:graphic>
      </p:graphicFrame>
    </p:spTree>
    <p:extLst>
      <p:ext uri="{BB962C8B-B14F-4D97-AF65-F5344CB8AC3E}">
        <p14:creationId xmlns:p14="http://schemas.microsoft.com/office/powerpoint/2010/main" val="992198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Random Forest: </a:t>
            </a:r>
            <a:r>
              <a:rPr lang="en-US" sz="1800" dirty="0">
                <a:latin typeface="Arial"/>
                <a:cs typeface="Arial"/>
              </a:rPr>
              <a:t>Representation, Learning and Inference</a:t>
            </a:r>
          </a:p>
        </p:txBody>
      </p:sp>
      <p:sp>
        <p:nvSpPr>
          <p:cNvPr id="89" name="Rectangle 88"/>
          <p:cNvSpPr/>
          <p:nvPr/>
        </p:nvSpPr>
        <p:spPr>
          <a:xfrm>
            <a:off x="6452205"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4716306"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2273001"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538600"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561891" y="341087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6" name="Straight Connector 95"/>
          <p:cNvCxnSpPr>
            <a:stCxn id="95" idx="3"/>
            <a:endCxn id="97" idx="0"/>
          </p:cNvCxnSpPr>
          <p:nvPr/>
        </p:nvCxnSpPr>
        <p:spPr>
          <a:xfrm flipH="1">
            <a:off x="5379011" y="3723068"/>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5196131" y="3937460"/>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927651" y="3927838"/>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a:stCxn id="95" idx="5"/>
            <a:endCxn id="98" idx="0"/>
          </p:cNvCxnSpPr>
          <p:nvPr/>
        </p:nvCxnSpPr>
        <p:spPr>
          <a:xfrm>
            <a:off x="5874087" y="3723068"/>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97" idx="3"/>
            <a:endCxn id="101" idx="0"/>
          </p:cNvCxnSpPr>
          <p:nvPr/>
        </p:nvCxnSpPr>
        <p:spPr>
          <a:xfrm flipH="1">
            <a:off x="5001941" y="4249656"/>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4819061" y="4498368"/>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550581" y="4488746"/>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a:stCxn id="97" idx="5"/>
            <a:endCxn id="102" idx="0"/>
          </p:cNvCxnSpPr>
          <p:nvPr/>
        </p:nvCxnSpPr>
        <p:spPr>
          <a:xfrm>
            <a:off x="5508327" y="4249656"/>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2737626" y="3430116"/>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a:stCxn id="104" idx="3"/>
            <a:endCxn id="107" idx="0"/>
          </p:cNvCxnSpPr>
          <p:nvPr/>
        </p:nvCxnSpPr>
        <p:spPr>
          <a:xfrm flipH="1">
            <a:off x="2554746" y="3742312"/>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2371866" y="3956704"/>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103386" y="394708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p:cNvCxnSpPr>
            <a:stCxn id="104" idx="5"/>
            <a:endCxn id="109" idx="0"/>
          </p:cNvCxnSpPr>
          <p:nvPr/>
        </p:nvCxnSpPr>
        <p:spPr>
          <a:xfrm>
            <a:off x="3049822" y="3742312"/>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9" idx="3"/>
            <a:endCxn id="115" idx="0"/>
          </p:cNvCxnSpPr>
          <p:nvPr/>
        </p:nvCxnSpPr>
        <p:spPr>
          <a:xfrm flipH="1">
            <a:off x="2909196" y="4259278"/>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2726316" y="4507990"/>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3457836" y="4498368"/>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a:stCxn id="109" idx="5"/>
            <a:endCxn id="116" idx="0"/>
          </p:cNvCxnSpPr>
          <p:nvPr/>
        </p:nvCxnSpPr>
        <p:spPr>
          <a:xfrm>
            <a:off x="3415582" y="4259278"/>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1403307" y="3430116"/>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p:cNvCxnSpPr>
            <a:stCxn id="136" idx="3"/>
            <a:endCxn id="138" idx="0"/>
          </p:cNvCxnSpPr>
          <p:nvPr/>
        </p:nvCxnSpPr>
        <p:spPr>
          <a:xfrm flipH="1">
            <a:off x="1220427" y="3742312"/>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1037547" y="3956704"/>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1769067" y="394708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p:cNvCxnSpPr>
            <a:stCxn id="136" idx="5"/>
            <a:endCxn id="139" idx="0"/>
          </p:cNvCxnSpPr>
          <p:nvPr/>
        </p:nvCxnSpPr>
        <p:spPr>
          <a:xfrm>
            <a:off x="1715503" y="3742312"/>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38" idx="3"/>
            <a:endCxn id="143" idx="0"/>
          </p:cNvCxnSpPr>
          <p:nvPr/>
        </p:nvCxnSpPr>
        <p:spPr>
          <a:xfrm flipH="1">
            <a:off x="843357" y="4268900"/>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3" name="Oval 142"/>
          <p:cNvSpPr/>
          <p:nvPr/>
        </p:nvSpPr>
        <p:spPr>
          <a:xfrm>
            <a:off x="660477" y="451761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1391997" y="4507990"/>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5" name="Straight Connector 144"/>
          <p:cNvCxnSpPr>
            <a:stCxn id="138" idx="5"/>
            <a:endCxn id="144" idx="0"/>
          </p:cNvCxnSpPr>
          <p:nvPr/>
        </p:nvCxnSpPr>
        <p:spPr>
          <a:xfrm>
            <a:off x="1349743" y="4268900"/>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7" name="Oval 146"/>
          <p:cNvSpPr/>
          <p:nvPr/>
        </p:nvSpPr>
        <p:spPr>
          <a:xfrm>
            <a:off x="6897588" y="3410871"/>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8" name="Straight Connector 147"/>
          <p:cNvCxnSpPr>
            <a:stCxn id="147" idx="3"/>
            <a:endCxn id="150" idx="0"/>
          </p:cNvCxnSpPr>
          <p:nvPr/>
        </p:nvCxnSpPr>
        <p:spPr>
          <a:xfrm flipH="1">
            <a:off x="6714708" y="3723067"/>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0" name="Oval 149"/>
          <p:cNvSpPr/>
          <p:nvPr/>
        </p:nvSpPr>
        <p:spPr>
          <a:xfrm>
            <a:off x="6531828" y="3937459"/>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7263348" y="3927837"/>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2" name="Straight Connector 151"/>
          <p:cNvCxnSpPr>
            <a:stCxn id="147" idx="5"/>
            <a:endCxn id="151" idx="0"/>
          </p:cNvCxnSpPr>
          <p:nvPr/>
        </p:nvCxnSpPr>
        <p:spPr>
          <a:xfrm>
            <a:off x="7209784" y="3723067"/>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51" idx="3"/>
            <a:endCxn id="154" idx="0"/>
          </p:cNvCxnSpPr>
          <p:nvPr/>
        </p:nvCxnSpPr>
        <p:spPr>
          <a:xfrm flipH="1">
            <a:off x="7069158" y="4240033"/>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4" name="Oval 153"/>
          <p:cNvSpPr/>
          <p:nvPr/>
        </p:nvSpPr>
        <p:spPr>
          <a:xfrm>
            <a:off x="6886278" y="4488745"/>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7617798" y="4479123"/>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51" idx="5"/>
            <a:endCxn id="155" idx="0"/>
          </p:cNvCxnSpPr>
          <p:nvPr/>
        </p:nvCxnSpPr>
        <p:spPr>
          <a:xfrm>
            <a:off x="7575544" y="4240033"/>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4076947" y="3962921"/>
            <a:ext cx="607610" cy="369332"/>
          </a:xfrm>
          <a:prstGeom prst="rect">
            <a:avLst/>
          </a:prstGeom>
          <a:noFill/>
        </p:spPr>
        <p:txBody>
          <a:bodyPr wrap="square" rtlCol="0">
            <a:spAutoFit/>
          </a:bodyPr>
          <a:lstStyle/>
          <a:p>
            <a:r>
              <a:rPr lang="mr-IN" dirty="0"/>
              <a:t>……</a:t>
            </a:r>
            <a:endParaRPr lang="en-US" dirty="0"/>
          </a:p>
        </p:txBody>
      </p:sp>
      <p:sp>
        <p:nvSpPr>
          <p:cNvPr id="158" name="Rectangle 157"/>
          <p:cNvSpPr/>
          <p:nvPr/>
        </p:nvSpPr>
        <p:spPr>
          <a:xfrm>
            <a:off x="482155" y="2580767"/>
            <a:ext cx="7697172" cy="2455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3086863" y="942821"/>
            <a:ext cx="2421464" cy="2919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TextBox 160"/>
          <p:cNvSpPr txBox="1"/>
          <p:nvPr/>
        </p:nvSpPr>
        <p:spPr>
          <a:xfrm>
            <a:off x="3657607" y="942821"/>
            <a:ext cx="1272220" cy="276999"/>
          </a:xfrm>
          <a:prstGeom prst="rect">
            <a:avLst/>
          </a:prstGeom>
          <a:noFill/>
        </p:spPr>
        <p:txBody>
          <a:bodyPr wrap="none" rtlCol="0">
            <a:spAutoFit/>
          </a:bodyPr>
          <a:lstStyle/>
          <a:p>
            <a:pPr algn="ctr"/>
            <a:r>
              <a:rPr lang="en-US" sz="1200" dirty="0">
                <a:latin typeface="Arial"/>
                <a:cs typeface="Arial"/>
              </a:rPr>
              <a:t>Training data </a:t>
            </a:r>
            <a:r>
              <a:rPr lang="en-US" sz="1200" i="1" dirty="0">
                <a:latin typeface="Times New Roman"/>
                <a:cs typeface="Times New Roman"/>
              </a:rPr>
              <a:t>D</a:t>
            </a:r>
          </a:p>
        </p:txBody>
      </p:sp>
      <p:sp>
        <p:nvSpPr>
          <p:cNvPr id="162" name="Rectangle 161"/>
          <p:cNvSpPr/>
          <p:nvPr/>
        </p:nvSpPr>
        <p:spPr>
          <a:xfrm>
            <a:off x="955850" y="2162605"/>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TextBox 162"/>
          <p:cNvSpPr txBox="1"/>
          <p:nvPr/>
        </p:nvSpPr>
        <p:spPr>
          <a:xfrm>
            <a:off x="1086765" y="2162606"/>
            <a:ext cx="641405" cy="276999"/>
          </a:xfrm>
          <a:prstGeom prst="rect">
            <a:avLst/>
          </a:prstGeom>
          <a:noFill/>
        </p:spPr>
        <p:txBody>
          <a:bodyPr wrap="none" rtlCol="0">
            <a:spAutoFit/>
          </a:bodyPr>
          <a:lstStyle/>
          <a:p>
            <a:pPr algn="ctr"/>
            <a:r>
              <a:rPr lang="en-US" sz="1200" dirty="0">
                <a:latin typeface="Arial"/>
                <a:cs typeface="Arial"/>
              </a:rPr>
              <a:t>Set </a:t>
            </a:r>
            <a:r>
              <a:rPr lang="en-US" sz="1200" i="1" dirty="0">
                <a:latin typeface="Times New Roman"/>
                <a:cs typeface="Times New Roman"/>
              </a:rPr>
              <a:t>D</a:t>
            </a:r>
            <a:r>
              <a:rPr lang="en-US" sz="1200" i="1" baseline="-25000" dirty="0">
                <a:latin typeface="Times New Roman"/>
                <a:cs typeface="Times New Roman"/>
              </a:rPr>
              <a:t>1</a:t>
            </a:r>
          </a:p>
        </p:txBody>
      </p:sp>
      <p:sp>
        <p:nvSpPr>
          <p:cNvPr id="164" name="Rectangle 163"/>
          <p:cNvSpPr/>
          <p:nvPr/>
        </p:nvSpPr>
        <p:spPr>
          <a:xfrm>
            <a:off x="2717403" y="2156107"/>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TextBox 164"/>
          <p:cNvSpPr txBox="1"/>
          <p:nvPr/>
        </p:nvSpPr>
        <p:spPr>
          <a:xfrm>
            <a:off x="2848319" y="2156108"/>
            <a:ext cx="641405" cy="276999"/>
          </a:xfrm>
          <a:prstGeom prst="rect">
            <a:avLst/>
          </a:prstGeom>
          <a:noFill/>
        </p:spPr>
        <p:txBody>
          <a:bodyPr wrap="none" rtlCol="0">
            <a:spAutoFit/>
          </a:bodyPr>
          <a:lstStyle/>
          <a:p>
            <a:pPr algn="ctr"/>
            <a:r>
              <a:rPr lang="en-US" sz="1200" dirty="0">
                <a:latin typeface="Arial"/>
                <a:cs typeface="Arial"/>
              </a:rPr>
              <a:t>Set </a:t>
            </a:r>
            <a:r>
              <a:rPr lang="en-US" sz="1200" i="1" dirty="0">
                <a:latin typeface="Times New Roman"/>
                <a:cs typeface="Times New Roman"/>
              </a:rPr>
              <a:t>D</a:t>
            </a:r>
            <a:r>
              <a:rPr lang="en-US" sz="1200" i="1" baseline="-25000" dirty="0">
                <a:latin typeface="Times New Roman"/>
                <a:cs typeface="Times New Roman"/>
              </a:rPr>
              <a:t>2</a:t>
            </a:r>
          </a:p>
        </p:txBody>
      </p:sp>
      <p:sp>
        <p:nvSpPr>
          <p:cNvPr id="166" name="Rectangle 165"/>
          <p:cNvSpPr/>
          <p:nvPr/>
        </p:nvSpPr>
        <p:spPr>
          <a:xfrm>
            <a:off x="5098962" y="2144685"/>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TextBox 167"/>
          <p:cNvSpPr txBox="1"/>
          <p:nvPr/>
        </p:nvSpPr>
        <p:spPr>
          <a:xfrm>
            <a:off x="5178582" y="2144686"/>
            <a:ext cx="743997" cy="276999"/>
          </a:xfrm>
          <a:prstGeom prst="rect">
            <a:avLst/>
          </a:prstGeom>
          <a:noFill/>
        </p:spPr>
        <p:txBody>
          <a:bodyPr wrap="none" rtlCol="0">
            <a:spAutoFit/>
          </a:bodyPr>
          <a:lstStyle/>
          <a:p>
            <a:pPr algn="ctr"/>
            <a:r>
              <a:rPr lang="en-US" sz="1200" dirty="0">
                <a:latin typeface="Arial"/>
                <a:cs typeface="Arial"/>
              </a:rPr>
              <a:t>Set </a:t>
            </a:r>
            <a:r>
              <a:rPr lang="en-US" sz="1200" i="1" dirty="0">
                <a:latin typeface="Times New Roman"/>
                <a:cs typeface="Times New Roman"/>
              </a:rPr>
              <a:t>D</a:t>
            </a:r>
            <a:r>
              <a:rPr lang="en-US" sz="1200" i="1" baseline="-25000" dirty="0">
                <a:latin typeface="Times New Roman"/>
                <a:cs typeface="Times New Roman"/>
              </a:rPr>
              <a:t>T-1</a:t>
            </a:r>
          </a:p>
        </p:txBody>
      </p:sp>
      <p:sp>
        <p:nvSpPr>
          <p:cNvPr id="169" name="Rectangle 168"/>
          <p:cNvSpPr/>
          <p:nvPr/>
        </p:nvSpPr>
        <p:spPr>
          <a:xfrm>
            <a:off x="6865293" y="2162605"/>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6987643" y="2162606"/>
            <a:ext cx="658537" cy="276999"/>
          </a:xfrm>
          <a:prstGeom prst="rect">
            <a:avLst/>
          </a:prstGeom>
          <a:noFill/>
        </p:spPr>
        <p:txBody>
          <a:bodyPr wrap="none" rtlCol="0">
            <a:spAutoFit/>
          </a:bodyPr>
          <a:lstStyle/>
          <a:p>
            <a:pPr algn="ctr"/>
            <a:r>
              <a:rPr lang="en-US" sz="1200" dirty="0">
                <a:latin typeface="Arial"/>
                <a:cs typeface="Arial"/>
              </a:rPr>
              <a:t>Set </a:t>
            </a:r>
            <a:r>
              <a:rPr lang="en-US" sz="1200" i="1" dirty="0">
                <a:latin typeface="Times New Roman"/>
                <a:cs typeface="Times New Roman"/>
              </a:rPr>
              <a:t>D</a:t>
            </a:r>
            <a:r>
              <a:rPr lang="en-US" sz="1200" i="1" baseline="-25000" dirty="0">
                <a:latin typeface="Times New Roman"/>
                <a:cs typeface="Times New Roman"/>
              </a:rPr>
              <a:t>T</a:t>
            </a:r>
          </a:p>
        </p:txBody>
      </p:sp>
      <p:cxnSp>
        <p:nvCxnSpPr>
          <p:cNvPr id="172" name="Elbow Connector 171"/>
          <p:cNvCxnSpPr>
            <a:endCxn id="162" idx="0"/>
          </p:cNvCxnSpPr>
          <p:nvPr/>
        </p:nvCxnSpPr>
        <p:spPr>
          <a:xfrm rot="10800000" flipV="1">
            <a:off x="1407469" y="1909317"/>
            <a:ext cx="1761554" cy="253288"/>
          </a:xfrm>
          <a:prstGeom prst="bentConnector2">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Elbow Connector 172"/>
          <p:cNvCxnSpPr>
            <a:endCxn id="164" idx="0"/>
          </p:cNvCxnSpPr>
          <p:nvPr/>
        </p:nvCxnSpPr>
        <p:spPr>
          <a:xfrm rot="10800000" flipV="1">
            <a:off x="3169023" y="1909315"/>
            <a:ext cx="1128573" cy="246792"/>
          </a:xfrm>
          <a:prstGeom prst="bentConnector2">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5" name="Elbow Connector 174"/>
          <p:cNvCxnSpPr>
            <a:stCxn id="159" idx="2"/>
            <a:endCxn id="166" idx="0"/>
          </p:cNvCxnSpPr>
          <p:nvPr/>
        </p:nvCxnSpPr>
        <p:spPr>
          <a:xfrm rot="16200000" flipH="1">
            <a:off x="4469117" y="1063220"/>
            <a:ext cx="909943" cy="1252986"/>
          </a:xfrm>
          <a:prstGeom prst="bentConnector3">
            <a:avLst>
              <a:gd name="adj1" fmla="val 74321"/>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7" name="Elbow Connector 176"/>
          <p:cNvCxnSpPr/>
          <p:nvPr/>
        </p:nvCxnSpPr>
        <p:spPr>
          <a:xfrm>
            <a:off x="5540731" y="1909320"/>
            <a:ext cx="1755021" cy="253291"/>
          </a:xfrm>
          <a:prstGeom prst="bentConnector2">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3194972" y="1341077"/>
            <a:ext cx="2192641" cy="461665"/>
          </a:xfrm>
          <a:prstGeom prst="rect">
            <a:avLst/>
          </a:prstGeom>
          <a:solidFill>
            <a:srgbClr val="D9D9D9"/>
          </a:solidFill>
        </p:spPr>
        <p:txBody>
          <a:bodyPr wrap="square" rtlCol="0">
            <a:spAutoFit/>
          </a:bodyPr>
          <a:lstStyle/>
          <a:p>
            <a:pPr algn="ctr"/>
            <a:r>
              <a:rPr lang="en-US" sz="1200" dirty="0">
                <a:latin typeface="Arial"/>
                <a:cs typeface="Arial"/>
              </a:rPr>
              <a:t>Sample </a:t>
            </a:r>
            <a:r>
              <a:rPr lang="en-US" sz="1200" i="1" dirty="0">
                <a:latin typeface="Times New Roman"/>
                <a:cs typeface="Times New Roman"/>
              </a:rPr>
              <a:t>D </a:t>
            </a:r>
            <a:r>
              <a:rPr lang="en-US" sz="1200" dirty="0">
                <a:latin typeface="Arial"/>
                <a:cs typeface="Arial"/>
              </a:rPr>
              <a:t>with replacement</a:t>
            </a:r>
          </a:p>
          <a:p>
            <a:pPr algn="ctr"/>
            <a:r>
              <a:rPr lang="en-US" sz="1200" dirty="0">
                <a:latin typeface="Arial"/>
                <a:cs typeface="Arial"/>
              </a:rPr>
              <a:t>(Bootstrap)</a:t>
            </a:r>
          </a:p>
        </p:txBody>
      </p:sp>
      <p:sp>
        <p:nvSpPr>
          <p:cNvPr id="179" name="TextBox 178"/>
          <p:cNvSpPr txBox="1"/>
          <p:nvPr/>
        </p:nvSpPr>
        <p:spPr>
          <a:xfrm>
            <a:off x="7424888" y="2659358"/>
            <a:ext cx="687285" cy="276999"/>
          </a:xfrm>
          <a:prstGeom prst="rect">
            <a:avLst/>
          </a:prstGeom>
          <a:noFill/>
        </p:spPr>
        <p:txBody>
          <a:bodyPr wrap="square" rtlCol="0">
            <a:spAutoFit/>
          </a:bodyPr>
          <a:lstStyle/>
          <a:p>
            <a:pPr algn="ctr"/>
            <a:r>
              <a:rPr lang="en-US" sz="1200" i="1" dirty="0">
                <a:latin typeface="Times New Roman"/>
                <a:cs typeface="Times New Roman"/>
              </a:rPr>
              <a:t>T</a:t>
            </a:r>
            <a:r>
              <a:rPr lang="en-US" sz="1200" dirty="0">
                <a:latin typeface="Arial"/>
                <a:cs typeface="Arial"/>
              </a:rPr>
              <a:t> trees</a:t>
            </a:r>
          </a:p>
        </p:txBody>
      </p:sp>
      <p:sp>
        <p:nvSpPr>
          <p:cNvPr id="180" name="Rectangle 179"/>
          <p:cNvSpPr/>
          <p:nvPr/>
        </p:nvSpPr>
        <p:spPr>
          <a:xfrm>
            <a:off x="2726316" y="2639024"/>
            <a:ext cx="3147771" cy="3036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756388" y="2639024"/>
            <a:ext cx="1166647" cy="276999"/>
          </a:xfrm>
          <a:prstGeom prst="rect">
            <a:avLst/>
          </a:prstGeom>
          <a:noFill/>
        </p:spPr>
        <p:txBody>
          <a:bodyPr wrap="none" rtlCol="0">
            <a:spAutoFit/>
          </a:bodyPr>
          <a:lstStyle/>
          <a:p>
            <a:pPr algn="ctr"/>
            <a:r>
              <a:rPr lang="en-US" sz="1200" dirty="0">
                <a:latin typeface="Arial"/>
                <a:cs typeface="Arial"/>
              </a:rPr>
              <a:t>Feature Set </a:t>
            </a:r>
            <a:r>
              <a:rPr lang="en-US" sz="1200" i="1" dirty="0">
                <a:latin typeface="Times New Roman"/>
                <a:cs typeface="Times New Roman"/>
              </a:rPr>
              <a:t>F</a:t>
            </a:r>
          </a:p>
        </p:txBody>
      </p:sp>
      <p:sp>
        <p:nvSpPr>
          <p:cNvPr id="182" name="TextBox 181"/>
          <p:cNvSpPr txBox="1"/>
          <p:nvPr/>
        </p:nvSpPr>
        <p:spPr>
          <a:xfrm>
            <a:off x="2712824" y="2949509"/>
            <a:ext cx="3161264" cy="276999"/>
          </a:xfrm>
          <a:prstGeom prst="rect">
            <a:avLst/>
          </a:prstGeom>
          <a:solidFill>
            <a:srgbClr val="D9D9D9"/>
          </a:solidFill>
        </p:spPr>
        <p:txBody>
          <a:bodyPr wrap="square" rtlCol="0">
            <a:spAutoFit/>
          </a:bodyPr>
          <a:lstStyle/>
          <a:p>
            <a:pPr algn="ctr"/>
            <a:r>
              <a:rPr lang="en-US" sz="1200" dirty="0">
                <a:latin typeface="Arial"/>
                <a:cs typeface="Arial"/>
              </a:rPr>
              <a:t>Sample </a:t>
            </a:r>
            <a:r>
              <a:rPr lang="en-US" sz="1200" i="1" dirty="0">
                <a:latin typeface="Times New Roman"/>
                <a:cs typeface="Times New Roman"/>
              </a:rPr>
              <a:t>F</a:t>
            </a:r>
            <a:r>
              <a:rPr lang="en-US" sz="1200" dirty="0">
                <a:latin typeface="Arial"/>
                <a:cs typeface="Arial"/>
              </a:rPr>
              <a:t> without replacement at each node</a:t>
            </a:r>
          </a:p>
        </p:txBody>
      </p:sp>
      <p:sp>
        <p:nvSpPr>
          <p:cNvPr id="183" name="Rectangle 182"/>
          <p:cNvSpPr/>
          <p:nvPr/>
        </p:nvSpPr>
        <p:spPr>
          <a:xfrm>
            <a:off x="452023" y="854059"/>
            <a:ext cx="7772400" cy="424972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rot="16200000">
            <a:off x="7844394" y="2812878"/>
            <a:ext cx="1318199" cy="338554"/>
          </a:xfrm>
          <a:prstGeom prst="rect">
            <a:avLst/>
          </a:prstGeom>
          <a:solidFill>
            <a:srgbClr val="D9D9D9"/>
          </a:solidFill>
        </p:spPr>
        <p:txBody>
          <a:bodyPr wrap="square" rtlCol="0">
            <a:spAutoFit/>
          </a:bodyPr>
          <a:lstStyle/>
          <a:p>
            <a:pPr algn="ctr"/>
            <a:r>
              <a:rPr lang="en-US" sz="1600" dirty="0">
                <a:latin typeface="Arial"/>
                <a:cs typeface="Arial"/>
              </a:rPr>
              <a:t>Learning</a:t>
            </a:r>
          </a:p>
        </p:txBody>
      </p:sp>
      <p:sp>
        <p:nvSpPr>
          <p:cNvPr id="185" name="Rectangle 184"/>
          <p:cNvSpPr/>
          <p:nvPr/>
        </p:nvSpPr>
        <p:spPr>
          <a:xfrm>
            <a:off x="452023" y="5180756"/>
            <a:ext cx="7772400" cy="16453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rot="16200000">
            <a:off x="7868450" y="5829340"/>
            <a:ext cx="1270090" cy="338554"/>
          </a:xfrm>
          <a:prstGeom prst="rect">
            <a:avLst/>
          </a:prstGeom>
          <a:solidFill>
            <a:srgbClr val="D9D9D9"/>
          </a:solidFill>
        </p:spPr>
        <p:txBody>
          <a:bodyPr wrap="square" rtlCol="0">
            <a:spAutoFit/>
          </a:bodyPr>
          <a:lstStyle/>
          <a:p>
            <a:pPr algn="ctr"/>
            <a:r>
              <a:rPr lang="en-US" sz="1600" dirty="0">
                <a:latin typeface="Arial"/>
                <a:cs typeface="Arial"/>
              </a:rPr>
              <a:t>Inference</a:t>
            </a:r>
          </a:p>
        </p:txBody>
      </p:sp>
      <p:sp>
        <p:nvSpPr>
          <p:cNvPr id="187" name="TextBox 186"/>
          <p:cNvSpPr txBox="1"/>
          <p:nvPr/>
        </p:nvSpPr>
        <p:spPr>
          <a:xfrm>
            <a:off x="3513825" y="5204481"/>
            <a:ext cx="1698602" cy="276999"/>
          </a:xfrm>
          <a:prstGeom prst="rect">
            <a:avLst/>
          </a:prstGeom>
          <a:noFill/>
        </p:spPr>
        <p:txBody>
          <a:bodyPr wrap="none" rtlCol="0">
            <a:spAutoFit/>
          </a:bodyPr>
          <a:lstStyle/>
          <a:p>
            <a:pPr algn="ctr"/>
            <a:r>
              <a:rPr lang="en-US" sz="1200" dirty="0">
                <a:latin typeface="Arial"/>
                <a:cs typeface="Arial"/>
              </a:rPr>
              <a:t>Given a new sample </a:t>
            </a:r>
            <a:r>
              <a:rPr lang="en-US" sz="1200" b="1" dirty="0">
                <a:latin typeface="Times New Roman"/>
                <a:cs typeface="Times New Roman"/>
              </a:rPr>
              <a:t>x</a:t>
            </a:r>
          </a:p>
        </p:txBody>
      </p:sp>
      <p:sp>
        <p:nvSpPr>
          <p:cNvPr id="188" name="Rectangle 187"/>
          <p:cNvSpPr/>
          <p:nvPr/>
        </p:nvSpPr>
        <p:spPr>
          <a:xfrm>
            <a:off x="955851" y="5509471"/>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1270204" y="5509472"/>
            <a:ext cx="274534" cy="276999"/>
          </a:xfrm>
          <a:prstGeom prst="rect">
            <a:avLst/>
          </a:prstGeom>
          <a:noFill/>
        </p:spPr>
        <p:txBody>
          <a:bodyPr wrap="none" rtlCol="0">
            <a:spAutoFit/>
          </a:bodyPr>
          <a:lstStyle/>
          <a:p>
            <a:pPr algn="ctr"/>
            <a:r>
              <a:rPr lang="en-US" sz="1200" dirty="0">
                <a:latin typeface="Arial"/>
                <a:cs typeface="Arial"/>
              </a:rPr>
              <a:t>+</a:t>
            </a:r>
            <a:endParaRPr lang="en-US" sz="1200" baseline="-25000" dirty="0">
              <a:latin typeface="Times New Roman"/>
              <a:cs typeface="Times New Roman"/>
            </a:endParaRPr>
          </a:p>
        </p:txBody>
      </p:sp>
      <p:sp>
        <p:nvSpPr>
          <p:cNvPr id="190" name="Rectangle 189"/>
          <p:cNvSpPr/>
          <p:nvPr/>
        </p:nvSpPr>
        <p:spPr>
          <a:xfrm>
            <a:off x="2712823" y="5523372"/>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3027176" y="5523373"/>
            <a:ext cx="274534" cy="276999"/>
          </a:xfrm>
          <a:prstGeom prst="rect">
            <a:avLst/>
          </a:prstGeom>
          <a:noFill/>
        </p:spPr>
        <p:txBody>
          <a:bodyPr wrap="none" rtlCol="0">
            <a:spAutoFit/>
          </a:bodyPr>
          <a:lstStyle/>
          <a:p>
            <a:pPr algn="ctr"/>
            <a:r>
              <a:rPr lang="en-US" sz="1200" dirty="0">
                <a:latin typeface="Arial"/>
                <a:cs typeface="Arial"/>
              </a:rPr>
              <a:t>+</a:t>
            </a:r>
            <a:endParaRPr lang="en-US" sz="1200" baseline="-25000" dirty="0">
              <a:latin typeface="Times New Roman"/>
              <a:cs typeface="Times New Roman"/>
            </a:endParaRPr>
          </a:p>
        </p:txBody>
      </p:sp>
      <p:sp>
        <p:nvSpPr>
          <p:cNvPr id="192" name="Rectangle 191"/>
          <p:cNvSpPr/>
          <p:nvPr/>
        </p:nvSpPr>
        <p:spPr>
          <a:xfrm>
            <a:off x="5098962" y="5509472"/>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TextBox 192"/>
          <p:cNvSpPr txBox="1"/>
          <p:nvPr/>
        </p:nvSpPr>
        <p:spPr>
          <a:xfrm>
            <a:off x="5432626" y="5509473"/>
            <a:ext cx="235912" cy="276999"/>
          </a:xfrm>
          <a:prstGeom prst="rect">
            <a:avLst/>
          </a:prstGeom>
          <a:noFill/>
        </p:spPr>
        <p:txBody>
          <a:bodyPr wrap="none" rtlCol="0">
            <a:spAutoFit/>
          </a:bodyPr>
          <a:lstStyle/>
          <a:p>
            <a:pPr algn="ctr"/>
            <a:r>
              <a:rPr lang="en-US" sz="1200" dirty="0">
                <a:latin typeface="Arial"/>
                <a:cs typeface="Arial"/>
              </a:rPr>
              <a:t>-</a:t>
            </a:r>
            <a:endParaRPr lang="en-US" sz="1200" baseline="-25000" dirty="0">
              <a:latin typeface="Times New Roman"/>
              <a:cs typeface="Times New Roman"/>
            </a:endParaRPr>
          </a:p>
        </p:txBody>
      </p:sp>
      <p:sp>
        <p:nvSpPr>
          <p:cNvPr id="194" name="Rectangle 193"/>
          <p:cNvSpPr/>
          <p:nvPr/>
        </p:nvSpPr>
        <p:spPr>
          <a:xfrm>
            <a:off x="6867000" y="5506393"/>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7181353" y="5506394"/>
            <a:ext cx="274534" cy="276999"/>
          </a:xfrm>
          <a:prstGeom prst="rect">
            <a:avLst/>
          </a:prstGeom>
          <a:noFill/>
        </p:spPr>
        <p:txBody>
          <a:bodyPr wrap="none" rtlCol="0">
            <a:spAutoFit/>
          </a:bodyPr>
          <a:lstStyle/>
          <a:p>
            <a:pPr algn="ctr"/>
            <a:r>
              <a:rPr lang="en-US" sz="1200" dirty="0">
                <a:latin typeface="Arial"/>
                <a:cs typeface="Arial"/>
              </a:rPr>
              <a:t>+</a:t>
            </a:r>
            <a:endParaRPr lang="en-US" sz="1200" baseline="-25000" dirty="0">
              <a:latin typeface="Times New Roman"/>
              <a:cs typeface="Times New Roman"/>
            </a:endParaRPr>
          </a:p>
        </p:txBody>
      </p:sp>
      <p:sp>
        <p:nvSpPr>
          <p:cNvPr id="196" name="TextBox 195"/>
          <p:cNvSpPr txBox="1"/>
          <p:nvPr/>
        </p:nvSpPr>
        <p:spPr>
          <a:xfrm>
            <a:off x="4076947" y="5431805"/>
            <a:ext cx="607610" cy="369332"/>
          </a:xfrm>
          <a:prstGeom prst="rect">
            <a:avLst/>
          </a:prstGeom>
          <a:noFill/>
        </p:spPr>
        <p:txBody>
          <a:bodyPr wrap="square" rtlCol="0">
            <a:spAutoFit/>
          </a:bodyPr>
          <a:lstStyle/>
          <a:p>
            <a:r>
              <a:rPr lang="mr-IN" dirty="0"/>
              <a:t>……</a:t>
            </a:r>
            <a:endParaRPr lang="en-US" dirty="0"/>
          </a:p>
        </p:txBody>
      </p:sp>
      <p:sp>
        <p:nvSpPr>
          <p:cNvPr id="197" name="Rectangle 196"/>
          <p:cNvSpPr/>
          <p:nvPr/>
        </p:nvSpPr>
        <p:spPr>
          <a:xfrm>
            <a:off x="3080560" y="6477219"/>
            <a:ext cx="2421464" cy="2919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TextBox 197"/>
          <p:cNvSpPr txBox="1"/>
          <p:nvPr/>
        </p:nvSpPr>
        <p:spPr>
          <a:xfrm>
            <a:off x="4160329" y="6477219"/>
            <a:ext cx="274534" cy="276999"/>
          </a:xfrm>
          <a:prstGeom prst="rect">
            <a:avLst/>
          </a:prstGeom>
          <a:noFill/>
        </p:spPr>
        <p:txBody>
          <a:bodyPr wrap="none" rtlCol="0">
            <a:spAutoFit/>
          </a:bodyPr>
          <a:lstStyle/>
          <a:p>
            <a:pPr algn="ctr"/>
            <a:r>
              <a:rPr lang="en-US" sz="1200" dirty="0">
                <a:latin typeface="Arial"/>
                <a:cs typeface="Arial"/>
              </a:rPr>
              <a:t>+</a:t>
            </a:r>
            <a:endParaRPr lang="en-US" sz="1200" dirty="0">
              <a:latin typeface="Times New Roman"/>
              <a:cs typeface="Times New Roman"/>
            </a:endParaRPr>
          </a:p>
        </p:txBody>
      </p:sp>
      <p:cxnSp>
        <p:nvCxnSpPr>
          <p:cNvPr id="199" name="Elbow Connector 198"/>
          <p:cNvCxnSpPr>
            <a:stCxn id="190" idx="2"/>
            <a:endCxn id="197" idx="0"/>
          </p:cNvCxnSpPr>
          <p:nvPr/>
        </p:nvCxnSpPr>
        <p:spPr>
          <a:xfrm rot="16200000" flipH="1">
            <a:off x="3389443" y="5575370"/>
            <a:ext cx="676848" cy="1126850"/>
          </a:xfrm>
          <a:prstGeom prst="bentConnector3">
            <a:avLst>
              <a:gd name="adj1" fmla="val 31519"/>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0" name="Elbow Connector 199"/>
          <p:cNvCxnSpPr>
            <a:stCxn id="188" idx="2"/>
            <a:endCxn id="197" idx="0"/>
          </p:cNvCxnSpPr>
          <p:nvPr/>
        </p:nvCxnSpPr>
        <p:spPr>
          <a:xfrm rot="16200000" flipH="1">
            <a:off x="2504007" y="4689933"/>
            <a:ext cx="690749" cy="2883822"/>
          </a:xfrm>
          <a:prstGeom prst="bentConnector3">
            <a:avLst>
              <a:gd name="adj1" fmla="val 33285"/>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Elbow Connector 200"/>
          <p:cNvCxnSpPr>
            <a:stCxn id="192" idx="2"/>
            <a:endCxn id="197" idx="0"/>
          </p:cNvCxnSpPr>
          <p:nvPr/>
        </p:nvCxnSpPr>
        <p:spPr>
          <a:xfrm rot="5400000">
            <a:off x="4575563" y="5502201"/>
            <a:ext cx="690748" cy="1259289"/>
          </a:xfrm>
          <a:prstGeom prst="bentConnector3">
            <a:avLst>
              <a:gd name="adj1" fmla="val 33285"/>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2" name="Elbow Connector 201"/>
          <p:cNvCxnSpPr>
            <a:stCxn id="194" idx="2"/>
            <a:endCxn id="197" idx="0"/>
          </p:cNvCxnSpPr>
          <p:nvPr/>
        </p:nvCxnSpPr>
        <p:spPr>
          <a:xfrm rot="5400000">
            <a:off x="5458043" y="4616642"/>
            <a:ext cx="693827" cy="3027327"/>
          </a:xfrm>
          <a:prstGeom prst="bentConnector3">
            <a:avLst>
              <a:gd name="adj1" fmla="val 33359"/>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3344286" y="6071002"/>
            <a:ext cx="1906619" cy="276999"/>
          </a:xfrm>
          <a:prstGeom prst="rect">
            <a:avLst/>
          </a:prstGeom>
          <a:solidFill>
            <a:srgbClr val="D9D9D9"/>
          </a:solidFill>
        </p:spPr>
        <p:txBody>
          <a:bodyPr wrap="square" rtlCol="0">
            <a:spAutoFit/>
          </a:bodyPr>
          <a:lstStyle/>
          <a:p>
            <a:pPr algn="ctr"/>
            <a:r>
              <a:rPr lang="en-US" sz="1200" dirty="0">
                <a:latin typeface="Arial"/>
                <a:cs typeface="Arial"/>
              </a:rPr>
              <a:t>Majority vote</a:t>
            </a:r>
          </a:p>
        </p:txBody>
      </p:sp>
      <p:cxnSp>
        <p:nvCxnSpPr>
          <p:cNvPr id="204" name="Straight Connector 203"/>
          <p:cNvCxnSpPr>
            <a:endCxn id="189" idx="0"/>
          </p:cNvCxnSpPr>
          <p:nvPr/>
        </p:nvCxnSpPr>
        <p:spPr>
          <a:xfrm>
            <a:off x="1407471" y="5204481"/>
            <a:ext cx="0" cy="30499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a:endCxn id="190" idx="0"/>
          </p:cNvCxnSpPr>
          <p:nvPr/>
        </p:nvCxnSpPr>
        <p:spPr>
          <a:xfrm>
            <a:off x="3156950" y="5204385"/>
            <a:ext cx="7492" cy="31898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a:endCxn id="192" idx="0"/>
          </p:cNvCxnSpPr>
          <p:nvPr/>
        </p:nvCxnSpPr>
        <p:spPr>
          <a:xfrm flipH="1">
            <a:off x="5550581" y="5204385"/>
            <a:ext cx="1" cy="30508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a:endCxn id="194" idx="0"/>
          </p:cNvCxnSpPr>
          <p:nvPr/>
        </p:nvCxnSpPr>
        <p:spPr>
          <a:xfrm>
            <a:off x="7316912" y="5204481"/>
            <a:ext cx="1707" cy="3019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848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Decision Trees (DT)</a:t>
            </a:r>
            <a:br>
              <a:rPr lang="en-US" sz="3600" dirty="0">
                <a:latin typeface="Arial"/>
                <a:cs typeface="Arial"/>
              </a:rPr>
            </a:br>
            <a:r>
              <a:rPr lang="en-US" sz="3600" dirty="0">
                <a:latin typeface="Arial"/>
                <a:cs typeface="Arial"/>
              </a:rPr>
              <a:t>&amp;</a:t>
            </a:r>
            <a:br>
              <a:rPr lang="en-US" sz="3600" dirty="0">
                <a:latin typeface="Arial"/>
                <a:cs typeface="Arial"/>
              </a:rPr>
            </a:br>
            <a:r>
              <a:rPr lang="en-US" sz="3600" dirty="0">
                <a:latin typeface="Arial"/>
                <a:cs typeface="Arial"/>
              </a:rPr>
              <a:t>Random Forest (RF)</a:t>
            </a:r>
            <a:br>
              <a:rPr lang="en-US" sz="3600" dirty="0">
                <a:latin typeface="Arial"/>
                <a:cs typeface="Arial"/>
              </a:rPr>
            </a:br>
            <a:br>
              <a:rPr lang="en-US" sz="3600" dirty="0">
                <a:latin typeface="Arial"/>
                <a:cs typeface="Arial"/>
              </a:rPr>
            </a:br>
            <a:r>
              <a:rPr lang="en-US" sz="1800" dirty="0">
                <a:latin typeface="Arial"/>
                <a:cs typeface="Arial"/>
              </a:rPr>
              <a:t>Experiment on </a:t>
            </a:r>
            <a:r>
              <a:rPr lang="en-US" sz="1800" i="1" dirty="0">
                <a:latin typeface="Arial"/>
                <a:cs typeface="Arial"/>
              </a:rPr>
              <a:t>toy_data_2.csv </a:t>
            </a:r>
            <a:r>
              <a:rPr lang="en-US" sz="1800" dirty="0">
                <a:latin typeface="Arial"/>
                <a:cs typeface="Arial"/>
              </a:rPr>
              <a:t>and</a:t>
            </a:r>
            <a:r>
              <a:rPr lang="en-US" sz="1800" i="1" dirty="0">
                <a:latin typeface="Arial"/>
                <a:cs typeface="Arial"/>
              </a:rPr>
              <a:t> toy_data_4.csv</a:t>
            </a:r>
            <a:r>
              <a:rPr lang="en-US" sz="1800" dirty="0">
                <a:latin typeface="Arial"/>
                <a:cs typeface="Arial"/>
              </a:rPr>
              <a:t>.</a:t>
            </a:r>
            <a:br>
              <a:rPr lang="en-US" sz="1800" dirty="0">
                <a:latin typeface="Arial"/>
                <a:cs typeface="Arial"/>
              </a:rPr>
            </a:br>
            <a:br>
              <a:rPr lang="en-US" sz="1800" dirty="0">
                <a:latin typeface="Arial"/>
                <a:cs typeface="Arial"/>
              </a:rPr>
            </a:br>
            <a:r>
              <a:rPr lang="en-US" sz="1400" dirty="0">
                <a:latin typeface="Arial"/>
                <a:cs typeface="Arial"/>
              </a:rPr>
              <a:t>Vary the </a:t>
            </a:r>
            <a:r>
              <a:rPr lang="en-US" sz="1400" dirty="0" err="1">
                <a:latin typeface="Arial"/>
                <a:cs typeface="Arial"/>
              </a:rPr>
              <a:t>hyperparameters</a:t>
            </a:r>
            <a:r>
              <a:rPr lang="en-US" sz="1400" dirty="0">
                <a:latin typeface="Arial"/>
                <a:cs typeface="Arial"/>
              </a:rPr>
              <a:t>. </a:t>
            </a:r>
            <a:br>
              <a:rPr lang="en-US" sz="1400" dirty="0">
                <a:latin typeface="Arial"/>
                <a:cs typeface="Arial"/>
              </a:rPr>
            </a:br>
            <a:r>
              <a:rPr lang="en-US" sz="1400" dirty="0">
                <a:latin typeface="Arial"/>
                <a:cs typeface="Arial"/>
              </a:rPr>
              <a:t>Examine change in decision boundary and accuracy.</a:t>
            </a:r>
            <a:br>
              <a:rPr lang="en-US" sz="1400" dirty="0">
                <a:latin typeface="Arial"/>
                <a:cs typeface="Arial"/>
              </a:rPr>
            </a:br>
            <a:br>
              <a:rPr lang="en-US" sz="1400" dirty="0">
                <a:latin typeface="Arial"/>
                <a:cs typeface="Arial"/>
              </a:rPr>
            </a:br>
            <a:r>
              <a:rPr lang="en-US" sz="1800" dirty="0">
                <a:latin typeface="Arial"/>
                <a:cs typeface="Arial"/>
              </a:rPr>
              <a:t>How does decision boundary of DT and RF look like? Why?</a:t>
            </a:r>
            <a:br>
              <a:rPr lang="en-US" sz="1800" dirty="0">
                <a:latin typeface="Arial"/>
                <a:cs typeface="Arial"/>
              </a:rPr>
            </a:br>
            <a:r>
              <a:rPr lang="en-US" sz="1800" dirty="0">
                <a:latin typeface="Arial"/>
                <a:cs typeface="Arial"/>
              </a:rPr>
              <a:t>Whose performance is better in general? DT or RF? </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#12</a:t>
            </a:r>
            <a:endParaRPr lang="en-US" sz="1800" dirty="0">
              <a:solidFill>
                <a:srgbClr val="FFFFFF"/>
              </a:solidFill>
              <a:latin typeface="Arial"/>
              <a:cs typeface="Arial"/>
            </a:endParaRPr>
          </a:p>
        </p:txBody>
      </p:sp>
    </p:spTree>
    <p:extLst>
      <p:ext uri="{BB962C8B-B14F-4D97-AF65-F5344CB8AC3E}">
        <p14:creationId xmlns:p14="http://schemas.microsoft.com/office/powerpoint/2010/main" val="1830622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Linear SVM: </a:t>
            </a:r>
            <a:r>
              <a:rPr lang="en-US" sz="1800" dirty="0">
                <a:latin typeface="Arial"/>
                <a:cs typeface="Arial"/>
              </a:rPr>
              <a:t>Representation, Learning and Inference</a:t>
            </a:r>
          </a:p>
        </p:txBody>
      </p:sp>
      <p:pic>
        <p:nvPicPr>
          <p:cNvPr id="7" name="Picture 6" descr="linear_svm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822" y="1806976"/>
            <a:ext cx="2743200" cy="835819"/>
          </a:xfrm>
          <a:prstGeom prst="rect">
            <a:avLst/>
          </a:prstGeom>
        </p:spPr>
      </p:pic>
      <p:pic>
        <p:nvPicPr>
          <p:cNvPr id="8" name="Picture 7" descr="linear_svm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822" y="3497626"/>
            <a:ext cx="2743200" cy="324678"/>
          </a:xfrm>
          <a:prstGeom prst="rect">
            <a:avLst/>
          </a:prstGeom>
        </p:spPr>
      </p:pic>
      <p:pic>
        <p:nvPicPr>
          <p:cNvPr id="9" name="Picture 8" descr="linear_svm_3.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22" y="3968937"/>
            <a:ext cx="2011680" cy="303041"/>
          </a:xfrm>
          <a:prstGeom prst="rect">
            <a:avLst/>
          </a:prstGeom>
        </p:spPr>
      </p:pic>
      <p:sp>
        <p:nvSpPr>
          <p:cNvPr id="10" name="TextBox 9"/>
          <p:cNvSpPr txBox="1"/>
          <p:nvPr/>
        </p:nvSpPr>
        <p:spPr>
          <a:xfrm>
            <a:off x="5569654" y="3084108"/>
            <a:ext cx="2504722" cy="338554"/>
          </a:xfrm>
          <a:prstGeom prst="rect">
            <a:avLst/>
          </a:prstGeom>
          <a:noFill/>
        </p:spPr>
        <p:txBody>
          <a:bodyPr wrap="square" rtlCol="0">
            <a:spAutoFit/>
          </a:bodyPr>
          <a:lstStyle/>
          <a:p>
            <a:r>
              <a:rPr lang="en-US" sz="1600" i="1" dirty="0">
                <a:latin typeface="Arial"/>
                <a:cs typeface="Arial"/>
              </a:rPr>
              <a:t>subject to</a:t>
            </a:r>
          </a:p>
        </p:txBody>
      </p:sp>
      <p:sp>
        <p:nvSpPr>
          <p:cNvPr id="11" name="TextBox 10"/>
          <p:cNvSpPr txBox="1"/>
          <p:nvPr/>
        </p:nvSpPr>
        <p:spPr>
          <a:xfrm>
            <a:off x="5569654" y="1412636"/>
            <a:ext cx="2504722" cy="338554"/>
          </a:xfrm>
          <a:prstGeom prst="rect">
            <a:avLst/>
          </a:prstGeom>
          <a:noFill/>
        </p:spPr>
        <p:txBody>
          <a:bodyPr wrap="square" rtlCol="0">
            <a:spAutoFit/>
          </a:bodyPr>
          <a:lstStyle/>
          <a:p>
            <a:r>
              <a:rPr lang="en-US" sz="1600" dirty="0">
                <a:latin typeface="Arial"/>
                <a:cs typeface="Arial"/>
              </a:rPr>
              <a:t>Objective function:</a:t>
            </a:r>
          </a:p>
        </p:txBody>
      </p:sp>
      <p:sp>
        <p:nvSpPr>
          <p:cNvPr id="12" name="TextBox 11"/>
          <p:cNvSpPr txBox="1"/>
          <p:nvPr/>
        </p:nvSpPr>
        <p:spPr>
          <a:xfrm>
            <a:off x="5569654" y="4443267"/>
            <a:ext cx="2504722" cy="338554"/>
          </a:xfrm>
          <a:prstGeom prst="rect">
            <a:avLst/>
          </a:prstGeom>
          <a:noFill/>
        </p:spPr>
        <p:txBody>
          <a:bodyPr wrap="square" rtlCol="0">
            <a:spAutoFit/>
          </a:bodyPr>
          <a:lstStyle/>
          <a:p>
            <a:r>
              <a:rPr lang="en-US" sz="1600" dirty="0">
                <a:latin typeface="Arial"/>
                <a:cs typeface="Arial"/>
              </a:rPr>
              <a:t>Given a new point     ,</a:t>
            </a:r>
          </a:p>
        </p:txBody>
      </p:sp>
      <p:pic>
        <p:nvPicPr>
          <p:cNvPr id="13" name="Picture 12" descr="bold_x.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4465" y="4580802"/>
            <a:ext cx="137160" cy="118458"/>
          </a:xfrm>
          <a:prstGeom prst="rect">
            <a:avLst/>
          </a:prstGeom>
        </p:spPr>
      </p:pic>
      <p:pic>
        <p:nvPicPr>
          <p:cNvPr id="14" name="Picture 13" descr="linear_svm_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576" y="4968250"/>
            <a:ext cx="1828800" cy="300537"/>
          </a:xfrm>
          <a:prstGeom prst="rect">
            <a:avLst/>
          </a:prstGeom>
        </p:spPr>
      </p:pic>
      <p:sp>
        <p:nvSpPr>
          <p:cNvPr id="15" name="Rectangle 14"/>
          <p:cNvSpPr/>
          <p:nvPr/>
        </p:nvSpPr>
        <p:spPr>
          <a:xfrm>
            <a:off x="5946424" y="4881497"/>
            <a:ext cx="2421464" cy="508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gn_func.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424" y="5452929"/>
            <a:ext cx="2286000" cy="736169"/>
          </a:xfrm>
          <a:prstGeom prst="rect">
            <a:avLst/>
          </a:prstGeom>
        </p:spPr>
      </p:pic>
      <p:sp>
        <p:nvSpPr>
          <p:cNvPr id="24" name="Oval 23"/>
          <p:cNvSpPr/>
          <p:nvPr/>
        </p:nvSpPr>
        <p:spPr>
          <a:xfrm>
            <a:off x="998858" y="281378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567536" y="3248411"/>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927369" y="2722067"/>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947353" y="350376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400885" y="2405977"/>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27369" y="376769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075083" y="338422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210297" y="4177970"/>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298491" y="2222533"/>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30793" y="2630345"/>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174086" y="329250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174983" y="436141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31903" y="3584255"/>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526864" y="376769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155514" y="4564978"/>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107787" y="2973245"/>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589257" y="4977453"/>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711253" y="4177970"/>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942208" y="315668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451112" y="4977453"/>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839174" y="1855645"/>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345992" y="399452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4053222" y="3981403"/>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526864" y="4553151"/>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a:stCxn id="52" idx="2"/>
          </p:cNvCxnSpPr>
          <p:nvPr/>
        </p:nvCxnSpPr>
        <p:spPr>
          <a:xfrm flipH="1">
            <a:off x="1567537" y="1952638"/>
            <a:ext cx="2407930" cy="3641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1059087" y="1188125"/>
            <a:ext cx="2724365" cy="4120572"/>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2075083" y="1750796"/>
            <a:ext cx="2724365" cy="4120572"/>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3468942" y="1620088"/>
            <a:ext cx="994945" cy="679794"/>
          </a:xfrm>
          <a:prstGeom prst="line">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rot="2014951">
            <a:off x="3559185" y="1698756"/>
            <a:ext cx="985781" cy="276999"/>
          </a:xfrm>
          <a:prstGeom prst="rect">
            <a:avLst/>
          </a:prstGeom>
          <a:solidFill>
            <a:srgbClr val="FFFFFF"/>
          </a:solidFill>
        </p:spPr>
        <p:txBody>
          <a:bodyPr wrap="square" rtlCol="0">
            <a:spAutoFit/>
          </a:bodyPr>
          <a:lstStyle/>
          <a:p>
            <a:pPr algn="ctr"/>
            <a:r>
              <a:rPr lang="en-US" sz="1200" dirty="0">
                <a:latin typeface="Arial"/>
                <a:cs typeface="Arial"/>
              </a:rPr>
              <a:t>margin</a:t>
            </a:r>
          </a:p>
        </p:txBody>
      </p:sp>
      <p:cxnSp>
        <p:nvCxnSpPr>
          <p:cNvPr id="53" name="Straight Connector 52"/>
          <p:cNvCxnSpPr>
            <a:endCxn id="34" idx="5"/>
          </p:cNvCxnSpPr>
          <p:nvPr/>
        </p:nvCxnSpPr>
        <p:spPr>
          <a:xfrm flipH="1" flipV="1">
            <a:off x="3324643" y="3449083"/>
            <a:ext cx="202221" cy="13517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31" idx="1"/>
          </p:cNvCxnSpPr>
          <p:nvPr/>
        </p:nvCxnSpPr>
        <p:spPr>
          <a:xfrm>
            <a:off x="1953201" y="3994526"/>
            <a:ext cx="282928" cy="210309"/>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108944" y="3767699"/>
            <a:ext cx="1193480" cy="276999"/>
          </a:xfrm>
          <a:prstGeom prst="rect">
            <a:avLst/>
          </a:prstGeom>
          <a:noFill/>
        </p:spPr>
        <p:txBody>
          <a:bodyPr wrap="square" rtlCol="0">
            <a:spAutoFit/>
          </a:bodyPr>
          <a:lstStyle/>
          <a:p>
            <a:pPr algn="ctr"/>
            <a:r>
              <a:rPr lang="en-US" sz="1200" dirty="0">
                <a:latin typeface="Arial"/>
                <a:cs typeface="Arial"/>
              </a:rPr>
              <a:t>support vector</a:t>
            </a:r>
          </a:p>
        </p:txBody>
      </p:sp>
      <p:cxnSp>
        <p:nvCxnSpPr>
          <p:cNvPr id="56" name="Straight Connector 55"/>
          <p:cNvCxnSpPr>
            <a:stCxn id="55" idx="3"/>
            <a:endCxn id="29" idx="2"/>
          </p:cNvCxnSpPr>
          <p:nvPr/>
        </p:nvCxnSpPr>
        <p:spPr>
          <a:xfrm flipV="1">
            <a:off x="1302424" y="3859421"/>
            <a:ext cx="624945" cy="46778"/>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57" name="Picture 56" descr="linear_svm_eq_2.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155800">
            <a:off x="748129" y="4707862"/>
            <a:ext cx="914400" cy="167951"/>
          </a:xfrm>
          <a:prstGeom prst="rect">
            <a:avLst/>
          </a:prstGeom>
        </p:spPr>
      </p:pic>
      <p:pic>
        <p:nvPicPr>
          <p:cNvPr id="58" name="Picture 57" descr="linear_svm_eq_1.gif"/>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rot="18174985">
            <a:off x="1239489" y="4994116"/>
            <a:ext cx="914400" cy="166255"/>
          </a:xfrm>
          <a:prstGeom prst="rect">
            <a:avLst/>
          </a:prstGeom>
        </p:spPr>
      </p:pic>
      <p:pic>
        <p:nvPicPr>
          <p:cNvPr id="59" name="Picture 58" descr="linear_svm_eq_3.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8162391">
            <a:off x="1716222" y="5237031"/>
            <a:ext cx="1097280" cy="176349"/>
          </a:xfrm>
          <a:prstGeom prst="rect">
            <a:avLst/>
          </a:prstGeom>
        </p:spPr>
      </p:pic>
      <p:cxnSp>
        <p:nvCxnSpPr>
          <p:cNvPr id="60" name="Straight Connector 59"/>
          <p:cNvCxnSpPr/>
          <p:nvPr/>
        </p:nvCxnSpPr>
        <p:spPr>
          <a:xfrm flipH="1" flipV="1">
            <a:off x="3783452" y="2299882"/>
            <a:ext cx="417274" cy="289539"/>
          </a:xfrm>
          <a:prstGeom prst="line">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61" name="Picture 60" descr="1_w.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21854">
            <a:off x="3766159" y="2455836"/>
            <a:ext cx="274320" cy="320040"/>
          </a:xfrm>
          <a:prstGeom prst="rect">
            <a:avLst/>
          </a:prstGeom>
        </p:spPr>
      </p:pic>
      <p:pic>
        <p:nvPicPr>
          <p:cNvPr id="62" name="Picture 61" descr="i_w.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22832">
            <a:off x="3169721" y="3554392"/>
            <a:ext cx="274320" cy="320040"/>
          </a:xfrm>
          <a:prstGeom prst="rect">
            <a:avLst/>
          </a:prstGeom>
        </p:spPr>
      </p:pic>
      <p:pic>
        <p:nvPicPr>
          <p:cNvPr id="63" name="Picture 62" descr="j_w.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119871">
            <a:off x="2133283" y="3791124"/>
            <a:ext cx="274320" cy="320040"/>
          </a:xfrm>
          <a:prstGeom prst="rect">
            <a:avLst/>
          </a:prstGeom>
        </p:spPr>
      </p:pic>
      <p:sp>
        <p:nvSpPr>
          <p:cNvPr id="64" name="TextBox 63"/>
          <p:cNvSpPr txBox="1"/>
          <p:nvPr/>
        </p:nvSpPr>
        <p:spPr>
          <a:xfrm>
            <a:off x="2343172" y="3385078"/>
            <a:ext cx="584670" cy="276999"/>
          </a:xfrm>
          <a:prstGeom prst="rect">
            <a:avLst/>
          </a:prstGeom>
          <a:noFill/>
        </p:spPr>
        <p:txBody>
          <a:bodyPr wrap="square" rtlCol="0">
            <a:spAutoFit/>
          </a:bodyPr>
          <a:lstStyle/>
          <a:p>
            <a:pPr algn="ctr"/>
            <a:r>
              <a:rPr lang="en-US" sz="1200" dirty="0">
                <a:latin typeface="Arial"/>
                <a:cs typeface="Arial"/>
              </a:rPr>
              <a:t>slack</a:t>
            </a:r>
          </a:p>
        </p:txBody>
      </p:sp>
      <p:cxnSp>
        <p:nvCxnSpPr>
          <p:cNvPr id="65" name="Straight Connector 64"/>
          <p:cNvCxnSpPr>
            <a:endCxn id="63" idx="0"/>
          </p:cNvCxnSpPr>
          <p:nvPr/>
        </p:nvCxnSpPr>
        <p:spPr>
          <a:xfrm flipH="1">
            <a:off x="2362983" y="3638282"/>
            <a:ext cx="111899" cy="18231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62" idx="1"/>
          </p:cNvCxnSpPr>
          <p:nvPr/>
        </p:nvCxnSpPr>
        <p:spPr>
          <a:xfrm>
            <a:off x="2812112" y="3567670"/>
            <a:ext cx="380677" cy="7061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7374465" y="1806976"/>
            <a:ext cx="1312335" cy="864174"/>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7374465" y="2660416"/>
            <a:ext cx="1312335" cy="246221"/>
          </a:xfrm>
          <a:prstGeom prst="rect">
            <a:avLst/>
          </a:prstGeom>
          <a:solidFill>
            <a:srgbClr val="D9D9D9"/>
          </a:solidFill>
        </p:spPr>
        <p:txBody>
          <a:bodyPr wrap="square" rtlCol="0">
            <a:spAutoFit/>
          </a:bodyPr>
          <a:lstStyle/>
          <a:p>
            <a:pPr algn="ctr"/>
            <a:r>
              <a:rPr lang="en-US" sz="1000" dirty="0">
                <a:latin typeface="Arial"/>
                <a:cs typeface="Arial"/>
              </a:rPr>
              <a:t>Slack penalty</a:t>
            </a:r>
          </a:p>
        </p:txBody>
      </p:sp>
      <p:sp>
        <p:nvSpPr>
          <p:cNvPr id="79" name="Rectangle 78"/>
          <p:cNvSpPr/>
          <p:nvPr/>
        </p:nvSpPr>
        <p:spPr>
          <a:xfrm>
            <a:off x="6245575" y="1806976"/>
            <a:ext cx="894671" cy="864174"/>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6245575" y="2660416"/>
            <a:ext cx="894672" cy="246221"/>
          </a:xfrm>
          <a:prstGeom prst="rect">
            <a:avLst/>
          </a:prstGeom>
          <a:solidFill>
            <a:srgbClr val="D9D9D9"/>
          </a:solidFill>
        </p:spPr>
        <p:txBody>
          <a:bodyPr wrap="square" rtlCol="0">
            <a:spAutoFit/>
          </a:bodyPr>
          <a:lstStyle/>
          <a:p>
            <a:pPr algn="ctr"/>
            <a:r>
              <a:rPr lang="en-US" sz="1000" dirty="0">
                <a:latin typeface="Arial"/>
                <a:cs typeface="Arial"/>
              </a:rPr>
              <a:t>Margin size</a:t>
            </a:r>
          </a:p>
        </p:txBody>
      </p:sp>
    </p:spTree>
    <p:extLst>
      <p:ext uri="{BB962C8B-B14F-4D97-AF65-F5344CB8AC3E}">
        <p14:creationId xmlns:p14="http://schemas.microsoft.com/office/powerpoint/2010/main" val="3925621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Kernel SVM: </a:t>
            </a:r>
            <a:r>
              <a:rPr lang="en-US" sz="1800" dirty="0">
                <a:latin typeface="Arial"/>
                <a:cs typeface="Arial"/>
              </a:rPr>
              <a:t>Representation</a:t>
            </a:r>
          </a:p>
        </p:txBody>
      </p:sp>
      <p:pic>
        <p:nvPicPr>
          <p:cNvPr id="7" name="Picture 6" descr="kernel_svm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22" y="4866132"/>
            <a:ext cx="2286000" cy="256190"/>
          </a:xfrm>
          <a:prstGeom prst="rect">
            <a:avLst/>
          </a:prstGeom>
        </p:spPr>
      </p:pic>
      <p:pic>
        <p:nvPicPr>
          <p:cNvPr id="9" name="Picture 8" descr="kernel_linea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690" y="4480080"/>
            <a:ext cx="1828800" cy="270295"/>
          </a:xfrm>
          <a:prstGeom prst="rect">
            <a:avLst/>
          </a:prstGeom>
        </p:spPr>
      </p:pic>
      <p:pic>
        <p:nvPicPr>
          <p:cNvPr id="10" name="Picture 9" descr="kernel_rb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6690" y="4834685"/>
            <a:ext cx="2286000" cy="343759"/>
          </a:xfrm>
          <a:prstGeom prst="rect">
            <a:avLst/>
          </a:prstGeom>
        </p:spPr>
      </p:pic>
      <p:pic>
        <p:nvPicPr>
          <p:cNvPr id="11" name="Picture 10" descr="kernel_poly.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6690" y="5313892"/>
            <a:ext cx="2743200" cy="295154"/>
          </a:xfrm>
          <a:prstGeom prst="rect">
            <a:avLst/>
          </a:prstGeom>
        </p:spPr>
      </p:pic>
      <p:pic>
        <p:nvPicPr>
          <p:cNvPr id="12" name="Picture 11" descr="kernel_sigmoid.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6690" y="5763215"/>
            <a:ext cx="3108960" cy="274663"/>
          </a:xfrm>
          <a:prstGeom prst="rect">
            <a:avLst/>
          </a:prstGeom>
        </p:spPr>
      </p:pic>
      <p:sp>
        <p:nvSpPr>
          <p:cNvPr id="13" name="TextBox 12"/>
          <p:cNvSpPr txBox="1"/>
          <p:nvPr/>
        </p:nvSpPr>
        <p:spPr>
          <a:xfrm>
            <a:off x="7235089" y="4402907"/>
            <a:ext cx="1147715" cy="307777"/>
          </a:xfrm>
          <a:prstGeom prst="rect">
            <a:avLst/>
          </a:prstGeom>
          <a:solidFill>
            <a:srgbClr val="D9D9D9"/>
          </a:solidFill>
        </p:spPr>
        <p:txBody>
          <a:bodyPr wrap="square" rtlCol="0">
            <a:spAutoFit/>
          </a:bodyPr>
          <a:lstStyle/>
          <a:p>
            <a:pPr algn="ctr"/>
            <a:r>
              <a:rPr lang="en-US" sz="1400" dirty="0">
                <a:latin typeface="Arial"/>
                <a:cs typeface="Arial"/>
              </a:rPr>
              <a:t>linear</a:t>
            </a:r>
          </a:p>
        </p:txBody>
      </p:sp>
      <p:sp>
        <p:nvSpPr>
          <p:cNvPr id="14" name="TextBox 13"/>
          <p:cNvSpPr txBox="1"/>
          <p:nvPr/>
        </p:nvSpPr>
        <p:spPr>
          <a:xfrm>
            <a:off x="7235089" y="4839890"/>
            <a:ext cx="1147715" cy="307777"/>
          </a:xfrm>
          <a:prstGeom prst="rect">
            <a:avLst/>
          </a:prstGeom>
          <a:solidFill>
            <a:srgbClr val="D9D9D9"/>
          </a:solidFill>
        </p:spPr>
        <p:txBody>
          <a:bodyPr wrap="square" rtlCol="0">
            <a:spAutoFit/>
          </a:bodyPr>
          <a:lstStyle/>
          <a:p>
            <a:pPr algn="ctr"/>
            <a:r>
              <a:rPr lang="en-US" sz="1400" dirty="0">
                <a:latin typeface="Arial"/>
                <a:cs typeface="Arial"/>
              </a:rPr>
              <a:t>RBF</a:t>
            </a:r>
          </a:p>
        </p:txBody>
      </p:sp>
      <p:sp>
        <p:nvSpPr>
          <p:cNvPr id="15" name="TextBox 14"/>
          <p:cNvSpPr txBox="1"/>
          <p:nvPr/>
        </p:nvSpPr>
        <p:spPr>
          <a:xfrm>
            <a:off x="7235089" y="5260026"/>
            <a:ext cx="1147715" cy="307777"/>
          </a:xfrm>
          <a:prstGeom prst="rect">
            <a:avLst/>
          </a:prstGeom>
          <a:solidFill>
            <a:srgbClr val="D9D9D9"/>
          </a:solidFill>
        </p:spPr>
        <p:txBody>
          <a:bodyPr wrap="square" rtlCol="0">
            <a:spAutoFit/>
          </a:bodyPr>
          <a:lstStyle/>
          <a:p>
            <a:pPr algn="ctr"/>
            <a:r>
              <a:rPr lang="en-US" sz="1400" dirty="0">
                <a:latin typeface="Arial"/>
                <a:cs typeface="Arial"/>
              </a:rPr>
              <a:t>polynomial</a:t>
            </a:r>
          </a:p>
        </p:txBody>
      </p:sp>
      <p:sp>
        <p:nvSpPr>
          <p:cNvPr id="16" name="TextBox 15"/>
          <p:cNvSpPr txBox="1"/>
          <p:nvPr/>
        </p:nvSpPr>
        <p:spPr>
          <a:xfrm>
            <a:off x="7235089" y="5694449"/>
            <a:ext cx="1147715" cy="307777"/>
          </a:xfrm>
          <a:prstGeom prst="rect">
            <a:avLst/>
          </a:prstGeom>
          <a:solidFill>
            <a:srgbClr val="D9D9D9"/>
          </a:solidFill>
        </p:spPr>
        <p:txBody>
          <a:bodyPr wrap="square" rtlCol="0">
            <a:spAutoFit/>
          </a:bodyPr>
          <a:lstStyle/>
          <a:p>
            <a:pPr algn="ctr"/>
            <a:r>
              <a:rPr lang="en-US" sz="1400" dirty="0">
                <a:latin typeface="Arial"/>
                <a:cs typeface="Arial"/>
              </a:rPr>
              <a:t>sigmoid</a:t>
            </a:r>
          </a:p>
        </p:txBody>
      </p:sp>
      <p:pic>
        <p:nvPicPr>
          <p:cNvPr id="17" name="Picture 16" descr="kernel_svm_2.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722" y="5220737"/>
            <a:ext cx="2743200" cy="309929"/>
          </a:xfrm>
          <a:prstGeom prst="rect">
            <a:avLst/>
          </a:prstGeom>
        </p:spPr>
      </p:pic>
      <p:sp>
        <p:nvSpPr>
          <p:cNvPr id="18" name="Rectangle 17"/>
          <p:cNvSpPr/>
          <p:nvPr/>
        </p:nvSpPr>
        <p:spPr>
          <a:xfrm>
            <a:off x="3952809" y="4281280"/>
            <a:ext cx="4547490" cy="187891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kernel_svm_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1394246"/>
            <a:ext cx="2286000" cy="2110767"/>
          </a:xfrm>
          <a:prstGeom prst="rect">
            <a:avLst/>
          </a:prstGeom>
        </p:spPr>
      </p:pic>
      <p:pic>
        <p:nvPicPr>
          <p:cNvPr id="8" name="Picture 7" descr="kernel_svm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0800" y="1394246"/>
            <a:ext cx="2286000" cy="2133874"/>
          </a:xfrm>
          <a:prstGeom prst="rect">
            <a:avLst/>
          </a:prstGeom>
        </p:spPr>
      </p:pic>
      <p:pic>
        <p:nvPicPr>
          <p:cNvPr id="20" name="Picture 19" descr="kernel_svm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4463" y="1086686"/>
            <a:ext cx="3657600" cy="2743200"/>
          </a:xfrm>
          <a:prstGeom prst="rect">
            <a:avLst/>
          </a:prstGeom>
        </p:spPr>
      </p:pic>
      <p:cxnSp>
        <p:nvCxnSpPr>
          <p:cNvPr id="21" name="Straight Connector 20"/>
          <p:cNvCxnSpPr/>
          <p:nvPr/>
        </p:nvCxnSpPr>
        <p:spPr>
          <a:xfrm>
            <a:off x="2627749" y="2431550"/>
            <a:ext cx="640423" cy="0"/>
          </a:xfrm>
          <a:prstGeom prst="line">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859492" y="2431550"/>
            <a:ext cx="640423" cy="0"/>
          </a:xfrm>
          <a:prstGeom prst="line">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descr="phi.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0869" y="2182714"/>
            <a:ext cx="105058" cy="182879"/>
          </a:xfrm>
          <a:prstGeom prst="rect">
            <a:avLst/>
          </a:prstGeom>
        </p:spPr>
      </p:pic>
      <p:pic>
        <p:nvPicPr>
          <p:cNvPr id="29" name="Picture 28" descr="phi_inv.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1899" y="2136993"/>
            <a:ext cx="299085" cy="228600"/>
          </a:xfrm>
          <a:prstGeom prst="rect">
            <a:avLst/>
          </a:prstGeom>
        </p:spPr>
      </p:pic>
    </p:spTree>
    <p:extLst>
      <p:ext uri="{BB962C8B-B14F-4D97-AF65-F5344CB8AC3E}">
        <p14:creationId xmlns:p14="http://schemas.microsoft.com/office/powerpoint/2010/main" val="1798290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371688"/>
          </a:xfrm>
        </p:spPr>
        <p:txBody>
          <a:bodyPr>
            <a:normAutofit/>
          </a:bodyPr>
          <a:lstStyle/>
          <a:p>
            <a:r>
              <a:rPr lang="en-US" sz="4000" dirty="0">
                <a:latin typeface="Arial"/>
                <a:cs typeface="Arial"/>
              </a:rPr>
              <a:t>SVM</a:t>
            </a:r>
            <a:br>
              <a:rPr lang="en-US" sz="4000" dirty="0">
                <a:latin typeface="Arial"/>
                <a:cs typeface="Arial"/>
              </a:rPr>
            </a:br>
            <a:br>
              <a:rPr lang="en-US" dirty="0">
                <a:latin typeface="Arial"/>
                <a:cs typeface="Arial"/>
              </a:rPr>
            </a:br>
            <a:r>
              <a:rPr lang="en-US" sz="1800" dirty="0">
                <a:latin typeface="Arial"/>
                <a:cs typeface="Arial"/>
              </a:rPr>
              <a:t>(a) Experiment on </a:t>
            </a:r>
            <a:r>
              <a:rPr lang="en-US" sz="1800" i="1" dirty="0">
                <a:latin typeface="Arial"/>
                <a:cs typeface="Arial"/>
              </a:rPr>
              <a:t>toy_data_1.csv</a:t>
            </a:r>
            <a:r>
              <a:rPr lang="en-US" sz="1800" dirty="0">
                <a:latin typeface="Arial"/>
                <a:cs typeface="Arial"/>
              </a:rPr>
              <a:t>.</a:t>
            </a:r>
            <a:br>
              <a:rPr lang="en-US" sz="1800" dirty="0">
                <a:latin typeface="Arial"/>
                <a:cs typeface="Arial"/>
              </a:rPr>
            </a:br>
            <a:br>
              <a:rPr lang="en-US" sz="1800" dirty="0">
                <a:latin typeface="Arial"/>
                <a:cs typeface="Arial"/>
              </a:rPr>
            </a:br>
            <a:r>
              <a:rPr lang="en-US" sz="1400" dirty="0">
                <a:latin typeface="Arial"/>
                <a:cs typeface="Arial"/>
              </a:rPr>
              <a:t>Set </a:t>
            </a:r>
            <a:r>
              <a:rPr lang="en-US" sz="1400" b="1" dirty="0">
                <a:latin typeface="Arial"/>
                <a:cs typeface="Arial"/>
              </a:rPr>
              <a:t>kernel</a:t>
            </a:r>
            <a:r>
              <a:rPr lang="en-US" sz="1400" dirty="0">
                <a:latin typeface="Arial"/>
                <a:cs typeface="Arial"/>
              </a:rPr>
              <a:t> = ‘linear’.</a:t>
            </a:r>
            <a:br>
              <a:rPr lang="en-US" sz="1400" dirty="0">
                <a:latin typeface="Arial"/>
                <a:cs typeface="Arial"/>
              </a:rPr>
            </a:br>
            <a:r>
              <a:rPr lang="en-US" sz="1400" dirty="0">
                <a:latin typeface="Arial"/>
                <a:cs typeface="Arial"/>
              </a:rPr>
              <a:t>Experiment with </a:t>
            </a:r>
            <a:r>
              <a:rPr lang="en-US" sz="1400" b="1" dirty="0">
                <a:latin typeface="Arial"/>
                <a:cs typeface="Arial"/>
              </a:rPr>
              <a:t>C</a:t>
            </a:r>
            <a:r>
              <a:rPr lang="en-US" sz="1400" dirty="0">
                <a:latin typeface="Arial"/>
                <a:cs typeface="Arial"/>
              </a:rPr>
              <a:t> = 0.01, 0.1, 0.5, 1, 2, 5. </a:t>
            </a:r>
            <a:br>
              <a:rPr lang="en-US" sz="1400" dirty="0">
                <a:latin typeface="Arial"/>
                <a:cs typeface="Arial"/>
              </a:rPr>
            </a:br>
            <a:br>
              <a:rPr lang="en-US" sz="1400" dirty="0">
                <a:latin typeface="Arial"/>
                <a:cs typeface="Arial"/>
              </a:rPr>
            </a:br>
            <a:r>
              <a:rPr lang="en-US" sz="2000" dirty="0">
                <a:latin typeface="Arial"/>
                <a:cs typeface="Arial"/>
              </a:rPr>
              <a:t> </a:t>
            </a:r>
            <a:r>
              <a:rPr lang="en-US" sz="1800" dirty="0">
                <a:latin typeface="Arial"/>
                <a:cs typeface="Arial"/>
              </a:rPr>
              <a:t>(b) Experiment on </a:t>
            </a:r>
            <a:r>
              <a:rPr lang="en-US" sz="1800" i="1" dirty="0">
                <a:latin typeface="Arial"/>
                <a:cs typeface="Arial"/>
              </a:rPr>
              <a:t>toy_data_2.csv</a:t>
            </a:r>
            <a:r>
              <a:rPr lang="en-US" sz="1800" dirty="0">
                <a:latin typeface="Arial"/>
                <a:cs typeface="Arial"/>
              </a:rPr>
              <a:t>.</a:t>
            </a:r>
            <a:br>
              <a:rPr lang="en-US" sz="1800" dirty="0">
                <a:latin typeface="Arial"/>
                <a:cs typeface="Arial"/>
              </a:rPr>
            </a:br>
            <a:br>
              <a:rPr lang="en-US" sz="1800" dirty="0">
                <a:latin typeface="Arial"/>
                <a:cs typeface="Arial"/>
              </a:rPr>
            </a:br>
            <a:r>
              <a:rPr lang="en-US" sz="1400" dirty="0">
                <a:latin typeface="Arial"/>
                <a:cs typeface="Arial"/>
              </a:rPr>
              <a:t>First, set </a:t>
            </a:r>
            <a:r>
              <a:rPr lang="en-US" sz="1400" b="1" dirty="0">
                <a:latin typeface="Arial"/>
                <a:cs typeface="Arial"/>
              </a:rPr>
              <a:t>kernel </a:t>
            </a:r>
            <a:r>
              <a:rPr lang="en-US" sz="1400" dirty="0">
                <a:latin typeface="Arial"/>
                <a:cs typeface="Arial"/>
              </a:rPr>
              <a:t>= ‘</a:t>
            </a:r>
            <a:r>
              <a:rPr lang="en-US" sz="1400" dirty="0" err="1">
                <a:latin typeface="Arial"/>
                <a:cs typeface="Arial"/>
              </a:rPr>
              <a:t>rbf</a:t>
            </a:r>
            <a:r>
              <a:rPr lang="en-US" sz="1400" dirty="0">
                <a:latin typeface="Arial"/>
                <a:cs typeface="Arial"/>
              </a:rPr>
              <a:t>’ and </a:t>
            </a:r>
            <a:r>
              <a:rPr lang="en-US" sz="1400" b="1" dirty="0">
                <a:latin typeface="Arial"/>
                <a:cs typeface="Arial"/>
              </a:rPr>
              <a:t>C </a:t>
            </a:r>
            <a:r>
              <a:rPr lang="en-US" sz="1400" dirty="0">
                <a:latin typeface="Arial"/>
                <a:cs typeface="Arial"/>
              </a:rPr>
              <a:t>= 1.</a:t>
            </a:r>
            <a:br>
              <a:rPr lang="en-US" sz="1400" dirty="0">
                <a:latin typeface="Arial"/>
                <a:cs typeface="Arial"/>
              </a:rPr>
            </a:br>
            <a:r>
              <a:rPr lang="en-US" sz="1400" dirty="0">
                <a:latin typeface="Arial"/>
                <a:cs typeface="Arial"/>
              </a:rPr>
              <a:t>Train with </a:t>
            </a:r>
            <a:r>
              <a:rPr lang="en-US" sz="1400" b="1" dirty="0">
                <a:latin typeface="Arial"/>
                <a:cs typeface="Arial"/>
              </a:rPr>
              <a:t>gamma</a:t>
            </a:r>
            <a:r>
              <a:rPr lang="en-US" sz="1400" dirty="0">
                <a:latin typeface="Arial"/>
                <a:cs typeface="Arial"/>
              </a:rPr>
              <a:t> = 0.01, 0.1, 0.2, 0.5, 2, 10, 50, 200.</a:t>
            </a:r>
            <a:br>
              <a:rPr lang="en-US" sz="1400" dirty="0">
                <a:latin typeface="Arial"/>
                <a:cs typeface="Arial"/>
              </a:rPr>
            </a:br>
            <a:br>
              <a:rPr lang="en-US" sz="1400" dirty="0">
                <a:latin typeface="Arial"/>
                <a:cs typeface="Arial"/>
              </a:rPr>
            </a:br>
            <a:r>
              <a:rPr lang="en-US" sz="1400" dirty="0">
                <a:latin typeface="Arial"/>
                <a:cs typeface="Arial"/>
              </a:rPr>
              <a:t>Then, set </a:t>
            </a:r>
            <a:r>
              <a:rPr lang="en-US" sz="1400" b="1" dirty="0">
                <a:latin typeface="Arial"/>
                <a:cs typeface="Arial"/>
              </a:rPr>
              <a:t>kernel </a:t>
            </a:r>
            <a:r>
              <a:rPr lang="en-US" sz="1400" dirty="0">
                <a:latin typeface="Arial"/>
                <a:cs typeface="Arial"/>
              </a:rPr>
              <a:t>= ‘poly’, </a:t>
            </a:r>
            <a:r>
              <a:rPr lang="en-US" sz="1400" b="1" dirty="0">
                <a:latin typeface="Arial"/>
                <a:cs typeface="Arial"/>
              </a:rPr>
              <a:t>C</a:t>
            </a:r>
            <a:r>
              <a:rPr lang="en-US" sz="1400" dirty="0">
                <a:latin typeface="Arial"/>
                <a:cs typeface="Arial"/>
              </a:rPr>
              <a:t> = 1 and </a:t>
            </a:r>
            <a:r>
              <a:rPr lang="en-US" sz="1400" b="1" dirty="0">
                <a:latin typeface="Arial"/>
                <a:cs typeface="Arial"/>
              </a:rPr>
              <a:t>gamma</a:t>
            </a:r>
            <a:r>
              <a:rPr lang="en-US" sz="1400" dirty="0">
                <a:latin typeface="Arial"/>
                <a:cs typeface="Arial"/>
              </a:rPr>
              <a:t> = 0.5.</a:t>
            </a:r>
            <a:br>
              <a:rPr lang="en-US" sz="1400" dirty="0">
                <a:latin typeface="Arial"/>
                <a:cs typeface="Arial"/>
              </a:rPr>
            </a:br>
            <a:r>
              <a:rPr lang="en-US" sz="1400" dirty="0">
                <a:latin typeface="Arial"/>
                <a:cs typeface="Arial"/>
              </a:rPr>
              <a:t>Experiment with </a:t>
            </a:r>
            <a:r>
              <a:rPr lang="en-US" sz="1400" b="1" dirty="0">
                <a:latin typeface="Arial"/>
                <a:cs typeface="Arial"/>
              </a:rPr>
              <a:t>degree</a:t>
            </a:r>
            <a:r>
              <a:rPr lang="en-US" sz="1400" dirty="0">
                <a:latin typeface="Arial"/>
                <a:cs typeface="Arial"/>
              </a:rPr>
              <a:t> = 1, 2, 3, 4, 5.</a:t>
            </a:r>
            <a:br>
              <a:rPr lang="en-US" sz="1400" dirty="0">
                <a:latin typeface="Arial"/>
                <a:cs typeface="Arial"/>
              </a:rPr>
            </a:br>
            <a:br>
              <a:rPr lang="en-US" sz="1400" dirty="0">
                <a:latin typeface="Arial"/>
                <a:cs typeface="Arial"/>
              </a:rPr>
            </a:br>
            <a:r>
              <a:rPr lang="en-US" sz="1800" dirty="0">
                <a:latin typeface="Arial"/>
                <a:cs typeface="Arial"/>
              </a:rPr>
              <a:t>What do you observe? Why?</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#13</a:t>
            </a:r>
            <a:endParaRPr lang="en-US" sz="1800" dirty="0">
              <a:solidFill>
                <a:srgbClr val="FFFFFF"/>
              </a:solidFill>
              <a:latin typeface="Arial"/>
              <a:cs typeface="Arial"/>
            </a:endParaRPr>
          </a:p>
        </p:txBody>
      </p:sp>
    </p:spTree>
    <p:extLst>
      <p:ext uri="{BB962C8B-B14F-4D97-AF65-F5344CB8AC3E}">
        <p14:creationId xmlns:p14="http://schemas.microsoft.com/office/powerpoint/2010/main" val="5526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8-08-19 at 8.24.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82" y="3632131"/>
            <a:ext cx="3526971" cy="2743200"/>
          </a:xfrm>
          <a:prstGeom prst="rect">
            <a:avLst/>
          </a:prstGeom>
        </p:spPr>
      </p:pic>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ML in biology</a:t>
            </a:r>
            <a:endParaRPr lang="en-US" sz="1800" dirty="0">
              <a:latin typeface="Arial"/>
              <a:cs typeface="Arial"/>
            </a:endParaRPr>
          </a:p>
        </p:txBody>
      </p:sp>
      <p:pic>
        <p:nvPicPr>
          <p:cNvPr id="2" name="Picture 1" descr="Screen Shot 2018-08-19 at 7.53.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59527"/>
            <a:ext cx="4572000" cy="1242874"/>
          </a:xfrm>
          <a:prstGeom prst="rect">
            <a:avLst/>
          </a:prstGeom>
        </p:spPr>
      </p:pic>
      <p:pic>
        <p:nvPicPr>
          <p:cNvPr id="5" name="Picture 4" descr="Screen Shot 2018-08-19 at 7.54.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190396"/>
            <a:ext cx="3657600" cy="1076932"/>
          </a:xfrm>
          <a:prstGeom prst="rect">
            <a:avLst/>
          </a:prstGeom>
        </p:spPr>
      </p:pic>
      <p:pic>
        <p:nvPicPr>
          <p:cNvPr id="6" name="Picture 5" descr="Screen Shot 2018-08-19 at 7.54.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916778"/>
            <a:ext cx="3657600" cy="469392"/>
          </a:xfrm>
          <a:prstGeom prst="rect">
            <a:avLst/>
          </a:prstGeom>
        </p:spPr>
      </p:pic>
      <p:sp>
        <p:nvSpPr>
          <p:cNvPr id="7" name="TextBox 6"/>
          <p:cNvSpPr txBox="1"/>
          <p:nvPr/>
        </p:nvSpPr>
        <p:spPr>
          <a:xfrm>
            <a:off x="695637" y="2479290"/>
            <a:ext cx="4061182" cy="246221"/>
          </a:xfrm>
          <a:prstGeom prst="rect">
            <a:avLst/>
          </a:prstGeom>
          <a:noFill/>
        </p:spPr>
        <p:txBody>
          <a:bodyPr wrap="square" rtlCol="0">
            <a:spAutoFit/>
          </a:bodyPr>
          <a:lstStyle/>
          <a:p>
            <a:pPr algn="r"/>
            <a:r>
              <a:rPr lang="en-US" sz="1000" dirty="0">
                <a:latin typeface="Arial"/>
                <a:cs typeface="Arial"/>
              </a:rPr>
              <a:t>https://</a:t>
            </a:r>
            <a:r>
              <a:rPr lang="en-US" sz="1000" dirty="0" err="1">
                <a:latin typeface="Arial"/>
                <a:cs typeface="Arial"/>
              </a:rPr>
              <a:t>www.nature.com</a:t>
            </a:r>
            <a:r>
              <a:rPr lang="en-US" sz="1000" dirty="0">
                <a:latin typeface="Arial"/>
                <a:cs typeface="Arial"/>
              </a:rPr>
              <a:t>/articles/d41586-018-02881-7</a:t>
            </a:r>
          </a:p>
        </p:txBody>
      </p:sp>
      <p:sp>
        <p:nvSpPr>
          <p:cNvPr id="8" name="TextBox 7"/>
          <p:cNvSpPr txBox="1"/>
          <p:nvPr/>
        </p:nvSpPr>
        <p:spPr>
          <a:xfrm>
            <a:off x="6030133" y="2311375"/>
            <a:ext cx="2656667" cy="246221"/>
          </a:xfrm>
          <a:prstGeom prst="rect">
            <a:avLst/>
          </a:prstGeom>
          <a:noFill/>
        </p:spPr>
        <p:txBody>
          <a:bodyPr wrap="square" rtlCol="0">
            <a:spAutoFit/>
          </a:bodyPr>
          <a:lstStyle/>
          <a:p>
            <a:r>
              <a:rPr lang="is-IS" sz="1000" b="1" i="1" dirty="0">
                <a:latin typeface="Arial"/>
                <a:cs typeface="Arial"/>
              </a:rPr>
              <a:t>Nature</a:t>
            </a:r>
            <a:r>
              <a:rPr lang="is-IS" sz="1000" b="1" dirty="0">
                <a:latin typeface="Arial"/>
                <a:cs typeface="Arial"/>
              </a:rPr>
              <a:t>.</a:t>
            </a:r>
            <a:r>
              <a:rPr lang="is-IS" sz="1000" dirty="0">
                <a:latin typeface="Arial"/>
                <a:cs typeface="Arial"/>
              </a:rPr>
              <a:t> 2018 Mar 22;555(7697):469-474.</a:t>
            </a:r>
            <a:endParaRPr lang="en-US" sz="1000" dirty="0">
              <a:latin typeface="Arial"/>
              <a:cs typeface="Arial"/>
            </a:endParaRPr>
          </a:p>
        </p:txBody>
      </p:sp>
      <p:pic>
        <p:nvPicPr>
          <p:cNvPr id="9" name="Picture 8" descr="Screen Shot 2018-08-19 at 8.00.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699711"/>
            <a:ext cx="4572000" cy="863245"/>
          </a:xfrm>
          <a:prstGeom prst="rect">
            <a:avLst/>
          </a:prstGeom>
        </p:spPr>
      </p:pic>
      <p:pic>
        <p:nvPicPr>
          <p:cNvPr id="10" name="Picture 9" descr="Screen Shot 2018-08-19 at 8.02.04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2673044"/>
            <a:ext cx="3657600" cy="621475"/>
          </a:xfrm>
          <a:prstGeom prst="rect">
            <a:avLst/>
          </a:prstGeom>
        </p:spPr>
      </p:pic>
      <p:sp>
        <p:nvSpPr>
          <p:cNvPr id="11" name="Rectangle 10"/>
          <p:cNvSpPr/>
          <p:nvPr/>
        </p:nvSpPr>
        <p:spPr>
          <a:xfrm>
            <a:off x="6762765" y="3316735"/>
            <a:ext cx="1808388" cy="246221"/>
          </a:xfrm>
          <a:prstGeom prst="rect">
            <a:avLst/>
          </a:prstGeom>
        </p:spPr>
        <p:txBody>
          <a:bodyPr wrap="none">
            <a:spAutoFit/>
          </a:bodyPr>
          <a:lstStyle/>
          <a:p>
            <a:r>
              <a:rPr lang="pt-BR" sz="1000" b="1" i="1" dirty="0">
                <a:latin typeface="Arial"/>
                <a:cs typeface="Arial"/>
              </a:rPr>
              <a:t>arXiv</a:t>
            </a:r>
            <a:r>
              <a:rPr lang="pt-BR" sz="1000" b="1" dirty="0">
                <a:latin typeface="Arial"/>
                <a:cs typeface="Arial"/>
              </a:rPr>
              <a:t>:</a:t>
            </a:r>
            <a:r>
              <a:rPr lang="pt-BR" sz="1000" dirty="0">
                <a:latin typeface="Arial"/>
                <a:cs typeface="Arial"/>
              </a:rPr>
              <a:t>1708.09843v2 [</a:t>
            </a:r>
            <a:r>
              <a:rPr lang="pt-BR" sz="1000" dirty="0" err="1">
                <a:latin typeface="Arial"/>
                <a:cs typeface="Arial"/>
              </a:rPr>
              <a:t>cs.CV</a:t>
            </a:r>
            <a:r>
              <a:rPr lang="pt-BR" sz="1000" dirty="0">
                <a:latin typeface="Arial"/>
                <a:cs typeface="Arial"/>
              </a:rPr>
              <a:t>]</a:t>
            </a:r>
            <a:endParaRPr lang="en-US" sz="1000" dirty="0">
              <a:latin typeface="Arial"/>
              <a:cs typeface="Arial"/>
            </a:endParaRPr>
          </a:p>
        </p:txBody>
      </p:sp>
      <p:pic>
        <p:nvPicPr>
          <p:cNvPr id="13" name="Picture 12" descr="Screen Shot 2018-08-19 at 8.12.47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0155" y="3632131"/>
            <a:ext cx="3657600" cy="2688972"/>
          </a:xfrm>
          <a:prstGeom prst="rect">
            <a:avLst/>
          </a:prstGeom>
        </p:spPr>
      </p:pic>
      <p:pic>
        <p:nvPicPr>
          <p:cNvPr id="14" name="Picture 13" descr="Screen Shot 2018-08-19 at 8.14.4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8289" y="3632131"/>
            <a:ext cx="2997610" cy="2743200"/>
          </a:xfrm>
          <a:prstGeom prst="rect">
            <a:avLst/>
          </a:prstGeom>
        </p:spPr>
      </p:pic>
      <p:pic>
        <p:nvPicPr>
          <p:cNvPr id="15" name="Picture 14" descr="Screen Shot 2018-08-19 at 8.20.56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34383" y="3632131"/>
            <a:ext cx="3252417" cy="2743200"/>
          </a:xfrm>
          <a:prstGeom prst="rect">
            <a:avLst/>
          </a:prstGeom>
        </p:spPr>
      </p:pic>
      <p:sp>
        <p:nvSpPr>
          <p:cNvPr id="17" name="TextBox 16"/>
          <p:cNvSpPr txBox="1"/>
          <p:nvPr/>
        </p:nvSpPr>
        <p:spPr>
          <a:xfrm>
            <a:off x="490476" y="6558487"/>
            <a:ext cx="2886293" cy="246221"/>
          </a:xfrm>
          <a:prstGeom prst="rect">
            <a:avLst/>
          </a:prstGeom>
          <a:noFill/>
        </p:spPr>
        <p:txBody>
          <a:bodyPr wrap="square" rtlCol="0">
            <a:spAutoFit/>
          </a:bodyPr>
          <a:lstStyle/>
          <a:p>
            <a:r>
              <a:rPr lang="it-IT" sz="1000" b="1" i="1" dirty="0" err="1">
                <a:latin typeface="Arial"/>
                <a:cs typeface="Arial"/>
              </a:rPr>
              <a:t>J</a:t>
            </a:r>
            <a:r>
              <a:rPr lang="it-IT" sz="1000" b="1" i="1" dirty="0">
                <a:latin typeface="Arial"/>
                <a:cs typeface="Arial"/>
              </a:rPr>
              <a:t> </a:t>
            </a:r>
            <a:r>
              <a:rPr lang="it-IT" sz="1000" b="1" i="1" dirty="0" err="1">
                <a:latin typeface="Arial"/>
                <a:cs typeface="Arial"/>
              </a:rPr>
              <a:t>Proteome</a:t>
            </a:r>
            <a:r>
              <a:rPr lang="it-IT" sz="1000" b="1" i="1" dirty="0">
                <a:latin typeface="Arial"/>
                <a:cs typeface="Arial"/>
              </a:rPr>
              <a:t> Res</a:t>
            </a:r>
            <a:r>
              <a:rPr lang="it-IT" sz="1000" i="1" dirty="0">
                <a:latin typeface="Arial"/>
                <a:cs typeface="Arial"/>
              </a:rPr>
              <a:t>. </a:t>
            </a:r>
            <a:r>
              <a:rPr lang="it-IT" sz="1000" dirty="0">
                <a:latin typeface="Arial"/>
                <a:cs typeface="Arial"/>
              </a:rPr>
              <a:t>2016 </a:t>
            </a:r>
            <a:r>
              <a:rPr lang="it-IT" sz="1000" dirty="0" err="1">
                <a:latin typeface="Arial"/>
                <a:cs typeface="Arial"/>
              </a:rPr>
              <a:t>Aug</a:t>
            </a:r>
            <a:r>
              <a:rPr lang="it-IT" sz="1000" dirty="0">
                <a:latin typeface="Arial"/>
                <a:cs typeface="Arial"/>
              </a:rPr>
              <a:t> 5;15(8):2749-59.</a:t>
            </a:r>
          </a:p>
        </p:txBody>
      </p:sp>
      <p:sp>
        <p:nvSpPr>
          <p:cNvPr id="20" name="TextBox 19"/>
          <p:cNvSpPr txBox="1"/>
          <p:nvPr/>
        </p:nvSpPr>
        <p:spPr>
          <a:xfrm>
            <a:off x="3745201" y="6558487"/>
            <a:ext cx="2886293" cy="246221"/>
          </a:xfrm>
          <a:prstGeom prst="rect">
            <a:avLst/>
          </a:prstGeom>
          <a:noFill/>
        </p:spPr>
        <p:txBody>
          <a:bodyPr wrap="square" rtlCol="0">
            <a:spAutoFit/>
          </a:bodyPr>
          <a:lstStyle/>
          <a:p>
            <a:r>
              <a:rPr lang="pt-BR" sz="1000" b="1" i="1" dirty="0" err="1">
                <a:latin typeface="Arial"/>
                <a:cs typeface="Arial"/>
              </a:rPr>
              <a:t>Pharm</a:t>
            </a:r>
            <a:r>
              <a:rPr lang="pt-BR" sz="1000" b="1" i="1" dirty="0">
                <a:latin typeface="Arial"/>
                <a:cs typeface="Arial"/>
              </a:rPr>
              <a:t> Res. </a:t>
            </a:r>
            <a:r>
              <a:rPr lang="pt-BR" sz="1000" dirty="0">
                <a:latin typeface="Arial"/>
                <a:cs typeface="Arial"/>
              </a:rPr>
              <a:t>2018 </a:t>
            </a:r>
            <a:r>
              <a:rPr lang="pt-BR" sz="1000" dirty="0" err="1">
                <a:latin typeface="Arial"/>
                <a:cs typeface="Arial"/>
              </a:rPr>
              <a:t>Jun</a:t>
            </a:r>
            <a:r>
              <a:rPr lang="pt-BR" sz="1000" dirty="0">
                <a:latin typeface="Arial"/>
                <a:cs typeface="Arial"/>
              </a:rPr>
              <a:t> 29;35(9):170.</a:t>
            </a:r>
            <a:endParaRPr lang="it-IT" sz="1000" dirty="0">
              <a:latin typeface="Arial"/>
              <a:cs typeface="Arial"/>
            </a:endParaRPr>
          </a:p>
        </p:txBody>
      </p:sp>
      <p:sp>
        <p:nvSpPr>
          <p:cNvPr id="21" name="TextBox 20"/>
          <p:cNvSpPr txBox="1"/>
          <p:nvPr/>
        </p:nvSpPr>
        <p:spPr>
          <a:xfrm>
            <a:off x="695637" y="3439845"/>
            <a:ext cx="4061182" cy="246221"/>
          </a:xfrm>
          <a:prstGeom prst="rect">
            <a:avLst/>
          </a:prstGeom>
          <a:noFill/>
        </p:spPr>
        <p:txBody>
          <a:bodyPr wrap="square" rtlCol="0">
            <a:spAutoFit/>
          </a:bodyPr>
          <a:lstStyle/>
          <a:p>
            <a:pPr algn="r"/>
            <a:r>
              <a:rPr lang="en-US" sz="1000" dirty="0">
                <a:latin typeface="Arial"/>
                <a:cs typeface="Arial"/>
              </a:rPr>
              <a:t>https://</a:t>
            </a:r>
            <a:r>
              <a:rPr lang="en-US" sz="1000" dirty="0" err="1">
                <a:latin typeface="Arial"/>
                <a:cs typeface="Arial"/>
              </a:rPr>
              <a:t>www.nature.com</a:t>
            </a:r>
            <a:r>
              <a:rPr lang="en-US" sz="1000" dirty="0">
                <a:latin typeface="Arial"/>
                <a:cs typeface="Arial"/>
              </a:rPr>
              <a:t>/articles/d41586-018-00004-w</a:t>
            </a:r>
          </a:p>
        </p:txBody>
      </p:sp>
      <p:sp>
        <p:nvSpPr>
          <p:cNvPr id="22" name="Rectangle 21"/>
          <p:cNvSpPr/>
          <p:nvPr/>
        </p:nvSpPr>
        <p:spPr>
          <a:xfrm>
            <a:off x="490476" y="6375331"/>
            <a:ext cx="2314711" cy="246221"/>
          </a:xfrm>
          <a:prstGeom prst="rect">
            <a:avLst/>
          </a:prstGeom>
        </p:spPr>
        <p:txBody>
          <a:bodyPr wrap="none">
            <a:spAutoFit/>
          </a:bodyPr>
          <a:lstStyle/>
          <a:p>
            <a:r>
              <a:rPr lang="is-IS" sz="1000" b="1" i="1" dirty="0">
                <a:latin typeface="Arial"/>
                <a:cs typeface="Arial"/>
              </a:rPr>
              <a:t>Cell</a:t>
            </a:r>
            <a:r>
              <a:rPr lang="is-IS" sz="1000" b="1" dirty="0">
                <a:latin typeface="Arial"/>
                <a:cs typeface="Arial"/>
              </a:rPr>
              <a:t>.</a:t>
            </a:r>
            <a:r>
              <a:rPr lang="is-IS" sz="1000" dirty="0">
                <a:latin typeface="Arial"/>
                <a:cs typeface="Arial"/>
              </a:rPr>
              <a:t> 2018 Apr 5;173(2):338-354.e15.</a:t>
            </a:r>
          </a:p>
        </p:txBody>
      </p:sp>
      <p:sp>
        <p:nvSpPr>
          <p:cNvPr id="23" name="Rectangle 22"/>
          <p:cNvSpPr/>
          <p:nvPr/>
        </p:nvSpPr>
        <p:spPr>
          <a:xfrm>
            <a:off x="3746853" y="6375331"/>
            <a:ext cx="2820519" cy="246221"/>
          </a:xfrm>
          <a:prstGeom prst="rect">
            <a:avLst/>
          </a:prstGeom>
        </p:spPr>
        <p:txBody>
          <a:bodyPr wrap="square">
            <a:spAutoFit/>
          </a:bodyPr>
          <a:lstStyle/>
          <a:p>
            <a:r>
              <a:rPr lang="pt-BR" sz="1000" b="1" i="1" dirty="0" err="1">
                <a:latin typeface="Arial"/>
                <a:cs typeface="Arial"/>
              </a:rPr>
              <a:t>Nucleic</a:t>
            </a:r>
            <a:r>
              <a:rPr lang="pt-BR" sz="1000" b="1" i="1" dirty="0">
                <a:latin typeface="Arial"/>
                <a:cs typeface="Arial"/>
              </a:rPr>
              <a:t> </a:t>
            </a:r>
            <a:r>
              <a:rPr lang="pt-BR" sz="1000" b="1" i="1" dirty="0" err="1">
                <a:latin typeface="Arial"/>
                <a:cs typeface="Arial"/>
              </a:rPr>
              <a:t>Acids</a:t>
            </a:r>
            <a:r>
              <a:rPr lang="pt-BR" sz="1000" b="1" i="1" dirty="0">
                <a:latin typeface="Arial"/>
                <a:cs typeface="Arial"/>
              </a:rPr>
              <a:t> Res</a:t>
            </a:r>
            <a:r>
              <a:rPr lang="pt-BR" sz="1000" i="1" dirty="0">
                <a:latin typeface="Arial"/>
                <a:cs typeface="Arial"/>
              </a:rPr>
              <a:t>. </a:t>
            </a:r>
            <a:r>
              <a:rPr lang="pt-BR" sz="1000" dirty="0">
                <a:latin typeface="Arial"/>
                <a:cs typeface="Arial"/>
              </a:rPr>
              <a:t>2017 </a:t>
            </a:r>
            <a:r>
              <a:rPr lang="pt-BR" sz="1000" dirty="0" err="1">
                <a:latin typeface="Arial"/>
                <a:cs typeface="Arial"/>
              </a:rPr>
              <a:t>Sep</a:t>
            </a:r>
            <a:r>
              <a:rPr lang="pt-BR" sz="1000" dirty="0">
                <a:latin typeface="Arial"/>
                <a:cs typeface="Arial"/>
              </a:rPr>
              <a:t> 29;45(17):e156.</a:t>
            </a:r>
          </a:p>
        </p:txBody>
      </p:sp>
    </p:spTree>
    <p:extLst>
      <p:ext uri="{BB962C8B-B14F-4D97-AF65-F5344CB8AC3E}">
        <p14:creationId xmlns:p14="http://schemas.microsoft.com/office/powerpoint/2010/main" val="352088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7" grpId="0"/>
      <p:bldP spid="20" grpId="0"/>
      <p:bldP spid="21" grpId="0"/>
      <p:bldP spid="22"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179610" y="196143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748288" y="2396058"/>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08121" y="1869714"/>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28105" y="265141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479244" y="258655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567438" y="4037181"/>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703133" y="3275180"/>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835549" y="3529181"/>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172577" y="196143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56577" y="1370180"/>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619422" y="258655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948211" y="3183458"/>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512655" y="2731902"/>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32966" y="343745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336266" y="3712625"/>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332966" y="209972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707616" y="4037181"/>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211155" y="3275180"/>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034766" y="186971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895772" y="3999080"/>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019926" y="1003292"/>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526744" y="4006137"/>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922812" y="1003292"/>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186009" y="4384042"/>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971172" y="2953447"/>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a:stCxn id="34" idx="3"/>
            <a:endCxn id="17" idx="0"/>
          </p:cNvCxnSpPr>
          <p:nvPr/>
        </p:nvCxnSpPr>
        <p:spPr>
          <a:xfrm flipH="1">
            <a:off x="2923744" y="3110026"/>
            <a:ext cx="73260" cy="419155"/>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4" idx="5"/>
            <a:endCxn id="23" idx="1"/>
          </p:cNvCxnSpPr>
          <p:nvPr/>
        </p:nvCxnSpPr>
        <p:spPr>
          <a:xfrm>
            <a:off x="3121729" y="3110026"/>
            <a:ext cx="237069" cy="354298"/>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4" idx="1"/>
            <a:endCxn id="14" idx="5"/>
          </p:cNvCxnSpPr>
          <p:nvPr/>
        </p:nvCxnSpPr>
        <p:spPr>
          <a:xfrm flipH="1" flipV="1">
            <a:off x="2629801" y="2743138"/>
            <a:ext cx="367203" cy="237174"/>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6057901" y="1499880"/>
            <a:ext cx="2190043" cy="18415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208186" y="1989534"/>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208186" y="1622646"/>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6426911" y="1576079"/>
            <a:ext cx="1658055" cy="276999"/>
          </a:xfrm>
          <a:prstGeom prst="rect">
            <a:avLst/>
          </a:prstGeom>
          <a:noFill/>
        </p:spPr>
        <p:txBody>
          <a:bodyPr wrap="square" rtlCol="0">
            <a:spAutoFit/>
          </a:bodyPr>
          <a:lstStyle/>
          <a:p>
            <a:r>
              <a:rPr lang="en-US" sz="1200" dirty="0">
                <a:latin typeface="Arial"/>
                <a:cs typeface="Arial"/>
              </a:rPr>
              <a:t>Class 0 training point</a:t>
            </a:r>
          </a:p>
        </p:txBody>
      </p:sp>
      <p:sp>
        <p:nvSpPr>
          <p:cNvPr id="61" name="TextBox 60"/>
          <p:cNvSpPr txBox="1"/>
          <p:nvPr/>
        </p:nvSpPr>
        <p:spPr>
          <a:xfrm>
            <a:off x="6426911" y="1938315"/>
            <a:ext cx="1701089" cy="276999"/>
          </a:xfrm>
          <a:prstGeom prst="rect">
            <a:avLst/>
          </a:prstGeom>
          <a:noFill/>
        </p:spPr>
        <p:txBody>
          <a:bodyPr wrap="square" rtlCol="0">
            <a:spAutoFit/>
          </a:bodyPr>
          <a:lstStyle/>
          <a:p>
            <a:r>
              <a:rPr lang="en-US" sz="1200" dirty="0">
                <a:latin typeface="Arial"/>
                <a:cs typeface="Arial"/>
              </a:rPr>
              <a:t>Class 1 training point</a:t>
            </a:r>
          </a:p>
        </p:txBody>
      </p:sp>
      <p:sp>
        <p:nvSpPr>
          <p:cNvPr id="63" name="Oval 62"/>
          <p:cNvSpPr/>
          <p:nvPr/>
        </p:nvSpPr>
        <p:spPr>
          <a:xfrm>
            <a:off x="1660093" y="2089845"/>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Connector 75"/>
          <p:cNvCxnSpPr>
            <a:stCxn id="63" idx="7"/>
            <a:endCxn id="12" idx="2"/>
          </p:cNvCxnSpPr>
          <p:nvPr/>
        </p:nvCxnSpPr>
        <p:spPr>
          <a:xfrm flipV="1">
            <a:off x="1810650" y="1961436"/>
            <a:ext cx="297471" cy="155274"/>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63" idx="4"/>
            <a:endCxn id="11" idx="1"/>
          </p:cNvCxnSpPr>
          <p:nvPr/>
        </p:nvCxnSpPr>
        <p:spPr>
          <a:xfrm>
            <a:off x="1748288" y="2273289"/>
            <a:ext cx="25832" cy="149634"/>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1330167" y="2081328"/>
            <a:ext cx="329926" cy="6355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4719383" y="3437459"/>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a:endCxn id="29" idx="0"/>
          </p:cNvCxnSpPr>
          <p:nvPr/>
        </p:nvCxnSpPr>
        <p:spPr>
          <a:xfrm>
            <a:off x="4835092" y="3616724"/>
            <a:ext cx="148875" cy="382356"/>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90" idx="7"/>
            <a:endCxn id="27" idx="2"/>
          </p:cNvCxnSpPr>
          <p:nvPr/>
        </p:nvCxnSpPr>
        <p:spPr>
          <a:xfrm flipV="1">
            <a:off x="4869940" y="3366902"/>
            <a:ext cx="341215" cy="9742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0" idx="3"/>
            <a:endCxn id="24" idx="7"/>
          </p:cNvCxnSpPr>
          <p:nvPr/>
        </p:nvCxnSpPr>
        <p:spPr>
          <a:xfrm flipH="1">
            <a:off x="4486823" y="3594038"/>
            <a:ext cx="258392" cy="14545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2655633" y="2713452"/>
            <a:ext cx="367203" cy="23717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147561" y="3090975"/>
            <a:ext cx="237069" cy="354298"/>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2955967" y="3124138"/>
            <a:ext cx="73260" cy="419155"/>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34" idx="7"/>
            <a:endCxn id="20" idx="3"/>
          </p:cNvCxnSpPr>
          <p:nvPr/>
        </p:nvCxnSpPr>
        <p:spPr>
          <a:xfrm flipV="1">
            <a:off x="3121729" y="2743138"/>
            <a:ext cx="523525" cy="23717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34" idx="0"/>
            <a:endCxn id="25" idx="3"/>
          </p:cNvCxnSpPr>
          <p:nvPr/>
        </p:nvCxnSpPr>
        <p:spPr>
          <a:xfrm flipV="1">
            <a:off x="3059367" y="2256303"/>
            <a:ext cx="299431" cy="69714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1787641" y="2273289"/>
            <a:ext cx="25832" cy="14963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flipV="1">
            <a:off x="1337656" y="2045997"/>
            <a:ext cx="329926" cy="6355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1836482" y="1989606"/>
            <a:ext cx="297471" cy="15527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3" idx="7"/>
          </p:cNvCxnSpPr>
          <p:nvPr/>
        </p:nvCxnSpPr>
        <p:spPr>
          <a:xfrm flipH="1">
            <a:off x="1278662" y="2246424"/>
            <a:ext cx="388921" cy="431857"/>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63" idx="0"/>
            <a:endCxn id="30" idx="4"/>
          </p:cNvCxnSpPr>
          <p:nvPr/>
        </p:nvCxnSpPr>
        <p:spPr>
          <a:xfrm flipV="1">
            <a:off x="1748288" y="1186736"/>
            <a:ext cx="359833" cy="903109"/>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4888716" y="3402857"/>
            <a:ext cx="341215" cy="9742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795502" y="3616615"/>
            <a:ext cx="148875" cy="382356"/>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4460991" y="3567173"/>
            <a:ext cx="258392" cy="14545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90" idx="1"/>
            <a:endCxn id="22" idx="4"/>
          </p:cNvCxnSpPr>
          <p:nvPr/>
        </p:nvCxnSpPr>
        <p:spPr>
          <a:xfrm flipH="1" flipV="1">
            <a:off x="4600850" y="2915346"/>
            <a:ext cx="144365" cy="548978"/>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90" idx="2"/>
            <a:endCxn id="21" idx="5"/>
          </p:cNvCxnSpPr>
          <p:nvPr/>
        </p:nvCxnSpPr>
        <p:spPr>
          <a:xfrm flipH="1" flipV="1">
            <a:off x="4098768" y="3340037"/>
            <a:ext cx="620615" cy="18914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6208186" y="2366303"/>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extBox 137"/>
          <p:cNvSpPr txBox="1"/>
          <p:nvPr/>
        </p:nvSpPr>
        <p:spPr>
          <a:xfrm>
            <a:off x="6426911" y="2309855"/>
            <a:ext cx="1701089" cy="276999"/>
          </a:xfrm>
          <a:prstGeom prst="rect">
            <a:avLst/>
          </a:prstGeom>
          <a:noFill/>
        </p:spPr>
        <p:txBody>
          <a:bodyPr wrap="square" rtlCol="0">
            <a:spAutoFit/>
          </a:bodyPr>
          <a:lstStyle/>
          <a:p>
            <a:r>
              <a:rPr lang="en-US" sz="1200" dirty="0">
                <a:latin typeface="Arial"/>
                <a:cs typeface="Arial"/>
              </a:rPr>
              <a:t>New point</a:t>
            </a:r>
          </a:p>
        </p:txBody>
      </p:sp>
      <p:cxnSp>
        <p:nvCxnSpPr>
          <p:cNvPr id="139" name="Straight Connector 138"/>
          <p:cNvCxnSpPr/>
          <p:nvPr/>
        </p:nvCxnSpPr>
        <p:spPr>
          <a:xfrm flipH="1">
            <a:off x="6208186" y="2856065"/>
            <a:ext cx="214760" cy="0"/>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a:off x="6208186" y="3127623"/>
            <a:ext cx="222957" cy="0"/>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5" name="TextBox 144"/>
          <p:cNvSpPr txBox="1"/>
          <p:nvPr/>
        </p:nvSpPr>
        <p:spPr>
          <a:xfrm>
            <a:off x="6431141" y="2717565"/>
            <a:ext cx="1701089" cy="276999"/>
          </a:xfrm>
          <a:prstGeom prst="rect">
            <a:avLst/>
          </a:prstGeom>
          <a:noFill/>
        </p:spPr>
        <p:txBody>
          <a:bodyPr wrap="square" rtlCol="0">
            <a:spAutoFit/>
          </a:bodyPr>
          <a:lstStyle/>
          <a:p>
            <a:r>
              <a:rPr lang="en-US" sz="1200" i="1" dirty="0">
                <a:latin typeface="Arial"/>
                <a:cs typeface="Arial"/>
              </a:rPr>
              <a:t>K</a:t>
            </a:r>
            <a:r>
              <a:rPr lang="en-US" sz="1200" dirty="0">
                <a:latin typeface="Arial"/>
                <a:cs typeface="Arial"/>
              </a:rPr>
              <a:t> = 3</a:t>
            </a:r>
          </a:p>
        </p:txBody>
      </p:sp>
      <p:sp>
        <p:nvSpPr>
          <p:cNvPr id="146" name="TextBox 145"/>
          <p:cNvSpPr txBox="1"/>
          <p:nvPr/>
        </p:nvSpPr>
        <p:spPr>
          <a:xfrm>
            <a:off x="6431141" y="2989123"/>
            <a:ext cx="1701089" cy="276999"/>
          </a:xfrm>
          <a:prstGeom prst="rect">
            <a:avLst/>
          </a:prstGeom>
          <a:noFill/>
        </p:spPr>
        <p:txBody>
          <a:bodyPr wrap="square" rtlCol="0">
            <a:spAutoFit/>
          </a:bodyPr>
          <a:lstStyle/>
          <a:p>
            <a:r>
              <a:rPr lang="en-US" sz="1200" i="1" dirty="0">
                <a:latin typeface="Arial"/>
                <a:cs typeface="Arial"/>
              </a:rPr>
              <a:t>K</a:t>
            </a:r>
            <a:r>
              <a:rPr lang="en-US" sz="1200" dirty="0">
                <a:latin typeface="Arial"/>
                <a:cs typeface="Arial"/>
              </a:rPr>
              <a:t> = 5</a:t>
            </a:r>
          </a:p>
        </p:txBody>
      </p:sp>
      <p:pic>
        <p:nvPicPr>
          <p:cNvPr id="147" name="Picture 146" descr="knn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02" y="5931713"/>
            <a:ext cx="2286000" cy="758310"/>
          </a:xfrm>
          <a:prstGeom prst="rect">
            <a:avLst/>
          </a:prstGeom>
        </p:spPr>
      </p:pic>
      <p:pic>
        <p:nvPicPr>
          <p:cNvPr id="148" name="Picture 147" descr="knn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1" y="5181822"/>
            <a:ext cx="1965960" cy="607053"/>
          </a:xfrm>
          <a:prstGeom prst="rect">
            <a:avLst/>
          </a:prstGeom>
        </p:spPr>
      </p:pic>
      <p:sp>
        <p:nvSpPr>
          <p:cNvPr id="149" name="TextBox 148"/>
          <p:cNvSpPr txBox="1"/>
          <p:nvPr/>
        </p:nvSpPr>
        <p:spPr>
          <a:xfrm>
            <a:off x="3256565" y="5265655"/>
            <a:ext cx="1989667" cy="523220"/>
          </a:xfrm>
          <a:prstGeom prst="rect">
            <a:avLst/>
          </a:prstGeom>
          <a:solidFill>
            <a:srgbClr val="D9D9D9"/>
          </a:solidFill>
        </p:spPr>
        <p:txBody>
          <a:bodyPr wrap="square" rtlCol="0">
            <a:spAutoFit/>
          </a:bodyPr>
          <a:lstStyle/>
          <a:p>
            <a:pPr algn="ctr"/>
            <a:r>
              <a:rPr lang="en-US" sz="1600" dirty="0">
                <a:latin typeface="Arial"/>
                <a:cs typeface="Arial"/>
              </a:rPr>
              <a:t>Manhattan distance</a:t>
            </a:r>
          </a:p>
          <a:p>
            <a:pPr algn="ctr"/>
            <a:r>
              <a:rPr lang="en-US" sz="1200" dirty="0">
                <a:latin typeface="Arial"/>
                <a:cs typeface="Arial"/>
              </a:rPr>
              <a:t>(L</a:t>
            </a:r>
            <a:r>
              <a:rPr lang="en-US" sz="1200" baseline="30000" dirty="0">
                <a:latin typeface="Arial"/>
                <a:cs typeface="Arial"/>
              </a:rPr>
              <a:t>1</a:t>
            </a:r>
            <a:r>
              <a:rPr lang="en-US" sz="1200" dirty="0">
                <a:latin typeface="Arial"/>
                <a:cs typeface="Arial"/>
              </a:rPr>
              <a:t> distance)</a:t>
            </a:r>
          </a:p>
        </p:txBody>
      </p:sp>
      <p:sp>
        <p:nvSpPr>
          <p:cNvPr id="150" name="TextBox 149"/>
          <p:cNvSpPr txBox="1"/>
          <p:nvPr/>
        </p:nvSpPr>
        <p:spPr>
          <a:xfrm>
            <a:off x="3256565" y="6060674"/>
            <a:ext cx="1989667" cy="523220"/>
          </a:xfrm>
          <a:prstGeom prst="rect">
            <a:avLst/>
          </a:prstGeom>
          <a:solidFill>
            <a:srgbClr val="D9D9D9"/>
          </a:solidFill>
        </p:spPr>
        <p:txBody>
          <a:bodyPr wrap="square" rtlCol="0">
            <a:spAutoFit/>
          </a:bodyPr>
          <a:lstStyle/>
          <a:p>
            <a:pPr algn="ctr"/>
            <a:r>
              <a:rPr lang="en-US" sz="1600" dirty="0">
                <a:latin typeface="Arial"/>
                <a:cs typeface="Arial"/>
              </a:rPr>
              <a:t>Euclidean distance</a:t>
            </a:r>
          </a:p>
          <a:p>
            <a:pPr algn="ctr"/>
            <a:r>
              <a:rPr lang="en-US" sz="1200" dirty="0">
                <a:latin typeface="Arial"/>
                <a:cs typeface="Arial"/>
              </a:rPr>
              <a:t>(L</a:t>
            </a:r>
            <a:r>
              <a:rPr lang="en-US" sz="1200" baseline="30000" dirty="0">
                <a:latin typeface="Arial"/>
                <a:cs typeface="Arial"/>
              </a:rPr>
              <a:t>2</a:t>
            </a:r>
            <a:r>
              <a:rPr lang="en-US" sz="1200" dirty="0">
                <a:latin typeface="Arial"/>
                <a:cs typeface="Arial"/>
              </a:rPr>
              <a:t> distance)</a:t>
            </a:r>
          </a:p>
        </p:txBody>
      </p:sp>
      <p:pic>
        <p:nvPicPr>
          <p:cNvPr id="151" name="Picture 150" descr="delta_func.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1944" y="5040588"/>
            <a:ext cx="1828800" cy="620486"/>
          </a:xfrm>
          <a:prstGeom prst="rect">
            <a:avLst/>
          </a:prstGeom>
        </p:spPr>
      </p:pic>
      <p:pic>
        <p:nvPicPr>
          <p:cNvPr id="152" name="Picture 151" descr="knn_3.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944" y="5952881"/>
            <a:ext cx="2286000" cy="685800"/>
          </a:xfrm>
          <a:prstGeom prst="rect">
            <a:avLst/>
          </a:prstGeom>
        </p:spPr>
      </p:pic>
      <p:sp>
        <p:nvSpPr>
          <p:cNvPr id="153" name="TextBox 152"/>
          <p:cNvSpPr txBox="1"/>
          <p:nvPr/>
        </p:nvSpPr>
        <p:spPr>
          <a:xfrm>
            <a:off x="5806722" y="3739490"/>
            <a:ext cx="2504722" cy="338554"/>
          </a:xfrm>
          <a:prstGeom prst="rect">
            <a:avLst/>
          </a:prstGeom>
          <a:noFill/>
        </p:spPr>
        <p:txBody>
          <a:bodyPr wrap="square" rtlCol="0">
            <a:spAutoFit/>
          </a:bodyPr>
          <a:lstStyle/>
          <a:p>
            <a:r>
              <a:rPr lang="en-US" sz="1600" dirty="0">
                <a:latin typeface="Arial"/>
                <a:cs typeface="Arial"/>
              </a:rPr>
              <a:t>Find </a:t>
            </a:r>
            <a:r>
              <a:rPr lang="en-US" sz="1600" i="1" dirty="0">
                <a:latin typeface="Arial"/>
                <a:cs typeface="Arial"/>
              </a:rPr>
              <a:t>K</a:t>
            </a:r>
            <a:r>
              <a:rPr lang="en-US" sz="1600" dirty="0">
                <a:latin typeface="Arial"/>
                <a:cs typeface="Arial"/>
              </a:rPr>
              <a:t> training points</a:t>
            </a:r>
          </a:p>
        </p:txBody>
      </p:sp>
      <p:pic>
        <p:nvPicPr>
          <p:cNvPr id="155" name="Picture 154" descr="knn_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1944" y="4118905"/>
            <a:ext cx="2286000" cy="275219"/>
          </a:xfrm>
          <a:prstGeom prst="rect">
            <a:avLst/>
          </a:prstGeom>
        </p:spPr>
      </p:pic>
      <p:sp>
        <p:nvSpPr>
          <p:cNvPr id="156" name="TextBox 155"/>
          <p:cNvSpPr txBox="1"/>
          <p:nvPr/>
        </p:nvSpPr>
        <p:spPr>
          <a:xfrm>
            <a:off x="5806721" y="4519834"/>
            <a:ext cx="2871611" cy="338554"/>
          </a:xfrm>
          <a:prstGeom prst="rect">
            <a:avLst/>
          </a:prstGeom>
          <a:noFill/>
        </p:spPr>
        <p:txBody>
          <a:bodyPr wrap="square" rtlCol="0">
            <a:spAutoFit/>
          </a:bodyPr>
          <a:lstStyle/>
          <a:p>
            <a:r>
              <a:rPr lang="en-US" sz="1600" dirty="0">
                <a:latin typeface="Arial"/>
                <a:cs typeface="Arial"/>
              </a:rPr>
              <a:t>closest to the new point    .</a:t>
            </a:r>
          </a:p>
        </p:txBody>
      </p:sp>
      <p:pic>
        <p:nvPicPr>
          <p:cNvPr id="157" name="Picture 156" descr="bold_x.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0023" y="4645350"/>
            <a:ext cx="137160" cy="118457"/>
          </a:xfrm>
          <a:prstGeom prst="rect">
            <a:avLst/>
          </a:prstGeom>
        </p:spPr>
      </p:pic>
      <p:sp>
        <p:nvSpPr>
          <p:cNvPr id="158" name="Rectangle 157"/>
          <p:cNvSpPr/>
          <p:nvPr/>
        </p:nvSpPr>
        <p:spPr>
          <a:xfrm>
            <a:off x="5889980" y="5842366"/>
            <a:ext cx="2421464" cy="9031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K-Nearest Neighbors: </a:t>
            </a:r>
            <a:r>
              <a:rPr lang="en-US" sz="1800" dirty="0">
                <a:latin typeface="Arial"/>
                <a:cs typeface="Arial"/>
              </a:rPr>
              <a:t>Representation, Learning and Inference</a:t>
            </a:r>
          </a:p>
        </p:txBody>
      </p:sp>
      <p:sp>
        <p:nvSpPr>
          <p:cNvPr id="180" name="Rectangle 179"/>
          <p:cNvSpPr/>
          <p:nvPr/>
        </p:nvSpPr>
        <p:spPr>
          <a:xfrm>
            <a:off x="484529" y="4731948"/>
            <a:ext cx="4900698" cy="201352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461431" y="4775709"/>
            <a:ext cx="3318932" cy="338554"/>
          </a:xfrm>
          <a:prstGeom prst="rect">
            <a:avLst/>
          </a:prstGeom>
          <a:noFill/>
        </p:spPr>
        <p:txBody>
          <a:bodyPr wrap="square" rtlCol="0">
            <a:spAutoFit/>
          </a:bodyPr>
          <a:lstStyle/>
          <a:p>
            <a:r>
              <a:rPr lang="en-US" sz="1600" dirty="0">
                <a:latin typeface="Arial"/>
                <a:cs typeface="Arial"/>
              </a:rPr>
              <a:t>Measure of distance:</a:t>
            </a:r>
          </a:p>
        </p:txBody>
      </p:sp>
    </p:spTree>
    <p:extLst>
      <p:ext uri="{BB962C8B-B14F-4D97-AF65-F5344CB8AC3E}">
        <p14:creationId xmlns:p14="http://schemas.microsoft.com/office/powerpoint/2010/main" val="1964615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371688"/>
          </a:xfrm>
        </p:spPr>
        <p:txBody>
          <a:bodyPr>
            <a:normAutofit/>
          </a:bodyPr>
          <a:lstStyle/>
          <a:p>
            <a:r>
              <a:rPr lang="en-US" sz="3600" dirty="0">
                <a:latin typeface="Arial"/>
                <a:cs typeface="Arial"/>
              </a:rPr>
              <a:t>K-Nearest Neighbors</a:t>
            </a:r>
            <a:br>
              <a:rPr lang="en-US" sz="3600" dirty="0">
                <a:latin typeface="Arial"/>
                <a:cs typeface="Arial"/>
              </a:rPr>
            </a:br>
            <a:br>
              <a:rPr lang="en-US" dirty="0">
                <a:latin typeface="Arial"/>
                <a:cs typeface="Arial"/>
              </a:rPr>
            </a:br>
            <a:r>
              <a:rPr lang="en-US" sz="1800" dirty="0">
                <a:latin typeface="Arial"/>
                <a:cs typeface="Arial"/>
              </a:rPr>
              <a:t>Experiment on </a:t>
            </a:r>
            <a:r>
              <a:rPr lang="en-US" sz="1800" i="1" dirty="0">
                <a:latin typeface="Arial"/>
                <a:cs typeface="Arial"/>
              </a:rPr>
              <a:t>toy_data_2.csv</a:t>
            </a:r>
            <a:r>
              <a:rPr lang="en-US" sz="1800" dirty="0">
                <a:latin typeface="Arial"/>
                <a:cs typeface="Arial"/>
              </a:rPr>
              <a:t> and </a:t>
            </a:r>
            <a:r>
              <a:rPr lang="en-US" sz="1800" i="1" dirty="0">
                <a:latin typeface="Arial"/>
                <a:cs typeface="Arial"/>
              </a:rPr>
              <a:t>toy_data_5.csv</a:t>
            </a:r>
            <a:r>
              <a:rPr lang="en-US" sz="1800" dirty="0">
                <a:latin typeface="Arial"/>
                <a:cs typeface="Arial"/>
              </a:rPr>
              <a:t>.</a:t>
            </a:r>
            <a:br>
              <a:rPr lang="en-US" sz="1800" dirty="0">
                <a:latin typeface="Arial"/>
                <a:cs typeface="Arial"/>
              </a:rPr>
            </a:br>
            <a:br>
              <a:rPr lang="en-US" sz="1800" dirty="0">
                <a:latin typeface="Arial"/>
                <a:cs typeface="Arial"/>
              </a:rPr>
            </a:br>
            <a:r>
              <a:rPr lang="en-US" sz="1400" dirty="0">
                <a:latin typeface="Arial"/>
                <a:cs typeface="Arial"/>
              </a:rPr>
              <a:t>Vary </a:t>
            </a:r>
            <a:r>
              <a:rPr lang="en-US" sz="1400" b="1" dirty="0" err="1">
                <a:latin typeface="Arial"/>
                <a:cs typeface="Arial"/>
              </a:rPr>
              <a:t>n_neighbors</a:t>
            </a:r>
            <a:r>
              <a:rPr lang="en-US" sz="1400" dirty="0">
                <a:latin typeface="Arial"/>
                <a:cs typeface="Arial"/>
              </a:rPr>
              <a:t> and </a:t>
            </a:r>
            <a:r>
              <a:rPr lang="en-US" sz="1400" b="1" dirty="0">
                <a:latin typeface="Arial"/>
                <a:cs typeface="Arial"/>
              </a:rPr>
              <a:t>metric</a:t>
            </a:r>
            <a:r>
              <a:rPr lang="en-US" sz="1400" dirty="0">
                <a:latin typeface="Arial"/>
                <a:cs typeface="Arial"/>
              </a:rPr>
              <a:t>.</a:t>
            </a:r>
            <a:br>
              <a:rPr lang="en-US" sz="1400" dirty="0">
                <a:latin typeface="Arial"/>
                <a:cs typeface="Arial"/>
              </a:rPr>
            </a:br>
            <a:br>
              <a:rPr lang="en-US" sz="1400" dirty="0">
                <a:latin typeface="Arial"/>
                <a:cs typeface="Arial"/>
              </a:rPr>
            </a:br>
            <a:r>
              <a:rPr lang="en-US" sz="1800" dirty="0">
                <a:latin typeface="Arial"/>
                <a:cs typeface="Arial"/>
              </a:rPr>
              <a:t>What do you observe? Why?</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#14</a:t>
            </a:r>
            <a:endParaRPr lang="en-US" sz="1800" dirty="0">
              <a:solidFill>
                <a:srgbClr val="FFFFFF"/>
              </a:solidFill>
              <a:latin typeface="Arial"/>
              <a:cs typeface="Arial"/>
            </a:endParaRPr>
          </a:p>
        </p:txBody>
      </p:sp>
    </p:spTree>
    <p:extLst>
      <p:ext uri="{BB962C8B-B14F-4D97-AF65-F5344CB8AC3E}">
        <p14:creationId xmlns:p14="http://schemas.microsoft.com/office/powerpoint/2010/main" val="3403600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478" y="1114300"/>
            <a:ext cx="364707" cy="338554"/>
          </a:xfrm>
          <a:prstGeom prst="rect">
            <a:avLst/>
          </a:prstGeom>
          <a:noFill/>
        </p:spPr>
        <p:txBody>
          <a:bodyPr wrap="square" rtlCol="0">
            <a:spAutoFit/>
          </a:bodyPr>
          <a:lstStyle/>
          <a:p>
            <a:r>
              <a:rPr lang="en-US" sz="1600" i="1" dirty="0">
                <a:latin typeface="Times New Roman"/>
                <a:cs typeface="Times New Roman"/>
              </a:rPr>
              <a:t>y</a:t>
            </a:r>
            <a:endParaRPr lang="en-US" sz="1600" i="1" baseline="-25000" dirty="0">
              <a:latin typeface="Times New Roman"/>
              <a:cs typeface="Times New Roman"/>
            </a:endParaRPr>
          </a:p>
        </p:txBody>
      </p:sp>
      <p:sp>
        <p:nvSpPr>
          <p:cNvPr id="5" name="Oval 4"/>
          <p:cNvSpPr/>
          <p:nvPr/>
        </p:nvSpPr>
        <p:spPr>
          <a:xfrm>
            <a:off x="3660985" y="1089027"/>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316830" y="2483481"/>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7" name="Oval 6"/>
          <p:cNvSpPr/>
          <p:nvPr/>
        </p:nvSpPr>
        <p:spPr>
          <a:xfrm>
            <a:off x="1253783"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300007" y="2472443"/>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9" name="Oval 8"/>
          <p:cNvSpPr/>
          <p:nvPr/>
        </p:nvSpPr>
        <p:spPr>
          <a:xfrm>
            <a:off x="2236960"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66832" y="2472443"/>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3</a:t>
            </a:r>
          </a:p>
        </p:txBody>
      </p:sp>
      <p:sp>
        <p:nvSpPr>
          <p:cNvPr id="11" name="Oval 10"/>
          <p:cNvSpPr/>
          <p:nvPr/>
        </p:nvSpPr>
        <p:spPr>
          <a:xfrm>
            <a:off x="3203785"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242228" y="2472443"/>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4</a:t>
            </a:r>
          </a:p>
        </p:txBody>
      </p:sp>
      <p:sp>
        <p:nvSpPr>
          <p:cNvPr id="13" name="Oval 12"/>
          <p:cNvSpPr/>
          <p:nvPr/>
        </p:nvSpPr>
        <p:spPr>
          <a:xfrm>
            <a:off x="4179181"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17063" y="2472443"/>
            <a:ext cx="424651"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sp>
        <p:nvSpPr>
          <p:cNvPr id="15" name="Oval 14"/>
          <p:cNvSpPr/>
          <p:nvPr/>
        </p:nvSpPr>
        <p:spPr>
          <a:xfrm>
            <a:off x="6054016"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065862" y="2469258"/>
            <a:ext cx="599722" cy="369332"/>
          </a:xfrm>
          <a:prstGeom prst="rect">
            <a:avLst/>
          </a:prstGeom>
          <a:noFill/>
        </p:spPr>
        <p:txBody>
          <a:bodyPr wrap="square" rtlCol="0">
            <a:spAutoFit/>
          </a:bodyPr>
          <a:lstStyle/>
          <a:p>
            <a:r>
              <a:rPr lang="mr-IN" dirty="0"/>
              <a:t>……</a:t>
            </a:r>
            <a:endParaRPr lang="en-US" dirty="0"/>
          </a:p>
        </p:txBody>
      </p:sp>
      <p:cxnSp>
        <p:nvCxnSpPr>
          <p:cNvPr id="17" name="Straight Connector 16"/>
          <p:cNvCxnSpPr>
            <a:stCxn id="5" idx="4"/>
            <a:endCxn id="7" idx="0"/>
          </p:cNvCxnSpPr>
          <p:nvPr/>
        </p:nvCxnSpPr>
        <p:spPr>
          <a:xfrm flipH="1">
            <a:off x="1482383" y="1546227"/>
            <a:ext cx="2407202"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5" idx="4"/>
            <a:endCxn id="9" idx="0"/>
          </p:cNvCxnSpPr>
          <p:nvPr/>
        </p:nvCxnSpPr>
        <p:spPr>
          <a:xfrm flipH="1">
            <a:off x="2465560" y="1546227"/>
            <a:ext cx="1424025"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5" idx="4"/>
            <a:endCxn id="11" idx="0"/>
          </p:cNvCxnSpPr>
          <p:nvPr/>
        </p:nvCxnSpPr>
        <p:spPr>
          <a:xfrm flipH="1">
            <a:off x="3432385" y="1546227"/>
            <a:ext cx="457200"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5" idx="4"/>
            <a:endCxn id="13" idx="0"/>
          </p:cNvCxnSpPr>
          <p:nvPr/>
        </p:nvCxnSpPr>
        <p:spPr>
          <a:xfrm>
            <a:off x="3889585" y="1546227"/>
            <a:ext cx="518196"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5" idx="4"/>
            <a:endCxn id="15" idx="0"/>
          </p:cNvCxnSpPr>
          <p:nvPr/>
        </p:nvCxnSpPr>
        <p:spPr>
          <a:xfrm>
            <a:off x="3889585" y="1546227"/>
            <a:ext cx="2393031"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356122" y="1089027"/>
            <a:ext cx="1330678" cy="338554"/>
          </a:xfrm>
          <a:prstGeom prst="rect">
            <a:avLst/>
          </a:prstGeom>
          <a:solidFill>
            <a:srgbClr val="D9D9D9"/>
          </a:solidFill>
        </p:spPr>
        <p:txBody>
          <a:bodyPr wrap="square" rtlCol="0">
            <a:spAutoFit/>
          </a:bodyPr>
          <a:lstStyle/>
          <a:p>
            <a:pPr algn="ctr"/>
            <a:r>
              <a:rPr lang="en-US" sz="1600" dirty="0">
                <a:latin typeface="Arial"/>
                <a:cs typeface="Arial"/>
              </a:rPr>
              <a:t>Class</a:t>
            </a:r>
          </a:p>
        </p:txBody>
      </p:sp>
      <p:sp>
        <p:nvSpPr>
          <p:cNvPr id="33" name="TextBox 32"/>
          <p:cNvSpPr txBox="1"/>
          <p:nvPr/>
        </p:nvSpPr>
        <p:spPr>
          <a:xfrm>
            <a:off x="7356123" y="2472443"/>
            <a:ext cx="1330677" cy="338554"/>
          </a:xfrm>
          <a:prstGeom prst="rect">
            <a:avLst/>
          </a:prstGeom>
          <a:solidFill>
            <a:srgbClr val="D9D9D9"/>
          </a:solidFill>
        </p:spPr>
        <p:txBody>
          <a:bodyPr wrap="square" rtlCol="0">
            <a:spAutoFit/>
          </a:bodyPr>
          <a:lstStyle/>
          <a:p>
            <a:pPr algn="ctr"/>
            <a:r>
              <a:rPr lang="en-US" sz="1600" dirty="0">
                <a:latin typeface="Arial"/>
                <a:cs typeface="Arial"/>
              </a:rPr>
              <a:t>Features</a:t>
            </a:r>
          </a:p>
        </p:txBody>
      </p:sp>
      <p:pic>
        <p:nvPicPr>
          <p:cNvPr id="38" name="Picture 37" descr="naive_bayes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981" y="3259629"/>
            <a:ext cx="3657600" cy="569522"/>
          </a:xfrm>
          <a:prstGeom prst="rect">
            <a:avLst/>
          </a:prstGeom>
        </p:spPr>
      </p:pic>
      <p:pic>
        <p:nvPicPr>
          <p:cNvPr id="39" name="Picture 38" descr="naive_bayes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150" y="4053110"/>
            <a:ext cx="2103120" cy="586324"/>
          </a:xfrm>
          <a:prstGeom prst="rect">
            <a:avLst/>
          </a:prstGeom>
        </p:spPr>
      </p:pic>
      <p:pic>
        <p:nvPicPr>
          <p:cNvPr id="40" name="Picture 39" descr="naive_bayes_3.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949" y="4912828"/>
            <a:ext cx="3200400" cy="661942"/>
          </a:xfrm>
          <a:prstGeom prst="rect">
            <a:avLst/>
          </a:prstGeom>
        </p:spPr>
      </p:pic>
      <p:pic>
        <p:nvPicPr>
          <p:cNvPr id="41" name="Picture 40" descr="naive_bayes_4.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8798" y="5865970"/>
            <a:ext cx="2743200" cy="668924"/>
          </a:xfrm>
          <a:prstGeom prst="rect">
            <a:avLst/>
          </a:prstGeom>
        </p:spPr>
      </p:pic>
      <p:sp>
        <p:nvSpPr>
          <p:cNvPr id="42" name="Rectangle 41"/>
          <p:cNvSpPr/>
          <p:nvPr/>
        </p:nvSpPr>
        <p:spPr>
          <a:xfrm>
            <a:off x="4405949" y="5755395"/>
            <a:ext cx="2928055" cy="8839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Naïve Bayes: </a:t>
            </a:r>
            <a:r>
              <a:rPr lang="en-US" sz="1800" dirty="0">
                <a:latin typeface="Arial"/>
                <a:cs typeface="Arial"/>
              </a:rPr>
              <a:t>Representation and Inference</a:t>
            </a:r>
          </a:p>
        </p:txBody>
      </p:sp>
      <p:sp>
        <p:nvSpPr>
          <p:cNvPr id="44" name="TextBox 43"/>
          <p:cNvSpPr txBox="1"/>
          <p:nvPr/>
        </p:nvSpPr>
        <p:spPr>
          <a:xfrm>
            <a:off x="6305218" y="4188592"/>
            <a:ext cx="1620273" cy="338554"/>
          </a:xfrm>
          <a:prstGeom prst="rect">
            <a:avLst/>
          </a:prstGeom>
          <a:noFill/>
        </p:spPr>
        <p:txBody>
          <a:bodyPr wrap="square" rtlCol="0">
            <a:spAutoFit/>
          </a:bodyPr>
          <a:lstStyle/>
          <a:p>
            <a:pPr algn="ctr"/>
            <a:r>
              <a:rPr lang="en-US" sz="1600" dirty="0">
                <a:latin typeface="Arial"/>
                <a:cs typeface="Arial"/>
              </a:rPr>
              <a:t>(independence)</a:t>
            </a:r>
          </a:p>
        </p:txBody>
      </p:sp>
      <p:sp>
        <p:nvSpPr>
          <p:cNvPr id="45" name="TextBox 44"/>
          <p:cNvSpPr txBox="1"/>
          <p:nvPr/>
        </p:nvSpPr>
        <p:spPr>
          <a:xfrm>
            <a:off x="1154995" y="4912828"/>
            <a:ext cx="2039719" cy="338554"/>
          </a:xfrm>
          <a:prstGeom prst="rect">
            <a:avLst/>
          </a:prstGeom>
          <a:solidFill>
            <a:srgbClr val="D9D9D9"/>
          </a:solidFill>
        </p:spPr>
        <p:txBody>
          <a:bodyPr wrap="square" rtlCol="0">
            <a:spAutoFit/>
          </a:bodyPr>
          <a:lstStyle/>
          <a:p>
            <a:pPr algn="ctr"/>
            <a:r>
              <a:rPr lang="en-US" sz="1600" dirty="0">
                <a:latin typeface="Arial"/>
                <a:cs typeface="Arial"/>
              </a:rPr>
              <a:t>Discrete feature</a:t>
            </a:r>
          </a:p>
        </p:txBody>
      </p:sp>
      <p:sp>
        <p:nvSpPr>
          <p:cNvPr id="46" name="TextBox 45"/>
          <p:cNvSpPr txBox="1"/>
          <p:nvPr/>
        </p:nvSpPr>
        <p:spPr>
          <a:xfrm>
            <a:off x="1157988" y="5753864"/>
            <a:ext cx="2039719" cy="338554"/>
          </a:xfrm>
          <a:prstGeom prst="rect">
            <a:avLst/>
          </a:prstGeom>
          <a:solidFill>
            <a:srgbClr val="D9D9D9"/>
          </a:solidFill>
        </p:spPr>
        <p:txBody>
          <a:bodyPr wrap="square" rtlCol="0">
            <a:spAutoFit/>
          </a:bodyPr>
          <a:lstStyle/>
          <a:p>
            <a:pPr algn="ctr"/>
            <a:r>
              <a:rPr lang="en-US" sz="1600" dirty="0">
                <a:latin typeface="Arial"/>
                <a:cs typeface="Arial"/>
              </a:rPr>
              <a:t>Continuous feature</a:t>
            </a:r>
          </a:p>
        </p:txBody>
      </p:sp>
      <p:sp>
        <p:nvSpPr>
          <p:cNvPr id="49" name="Rectangle 48"/>
          <p:cNvSpPr/>
          <p:nvPr/>
        </p:nvSpPr>
        <p:spPr>
          <a:xfrm>
            <a:off x="466162" y="4818715"/>
            <a:ext cx="3541596" cy="18206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49" descr="naive_bayes_5.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758" y="5384020"/>
            <a:ext cx="3200400" cy="286703"/>
          </a:xfrm>
          <a:prstGeom prst="rect">
            <a:avLst/>
          </a:prstGeom>
        </p:spPr>
      </p:pic>
      <p:pic>
        <p:nvPicPr>
          <p:cNvPr id="51" name="Picture 50" descr="naive_bayes_6.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58" y="6205881"/>
            <a:ext cx="2834640" cy="364265"/>
          </a:xfrm>
          <a:prstGeom prst="rect">
            <a:avLst/>
          </a:prstGeom>
        </p:spPr>
      </p:pic>
    </p:spTree>
    <p:extLst>
      <p:ext uri="{BB962C8B-B14F-4D97-AF65-F5344CB8AC3E}">
        <p14:creationId xmlns:p14="http://schemas.microsoft.com/office/powerpoint/2010/main" val="2991707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499553" y="1298447"/>
            <a:ext cx="676969" cy="661942"/>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44712" y="1298447"/>
            <a:ext cx="470688" cy="661942"/>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Naïve Bayes: </a:t>
            </a:r>
            <a:r>
              <a:rPr lang="en-US" sz="1800" dirty="0">
                <a:latin typeface="Arial"/>
                <a:cs typeface="Arial"/>
              </a:rPr>
              <a:t>Learning</a:t>
            </a:r>
          </a:p>
        </p:txBody>
      </p:sp>
      <p:pic>
        <p:nvPicPr>
          <p:cNvPr id="5" name="Picture 4" descr="learning_eq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306706"/>
            <a:ext cx="2743200" cy="531688"/>
          </a:xfrm>
          <a:prstGeom prst="rect">
            <a:avLst/>
          </a:prstGeom>
        </p:spPr>
      </p:pic>
      <p:pic>
        <p:nvPicPr>
          <p:cNvPr id="6" name="Picture 5" descr="learning_eq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82" y="3586969"/>
            <a:ext cx="5029200" cy="811924"/>
          </a:xfrm>
          <a:prstGeom prst="rect">
            <a:avLst/>
          </a:prstGeom>
        </p:spPr>
      </p:pic>
      <p:pic>
        <p:nvPicPr>
          <p:cNvPr id="7" name="Picture 6" descr="naive_bayes_3.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123" y="1298447"/>
            <a:ext cx="3200400" cy="661942"/>
          </a:xfrm>
          <a:prstGeom prst="rect">
            <a:avLst/>
          </a:prstGeom>
        </p:spPr>
      </p:pic>
      <p:sp>
        <p:nvSpPr>
          <p:cNvPr id="8" name="TextBox 7"/>
          <p:cNvSpPr txBox="1"/>
          <p:nvPr/>
        </p:nvSpPr>
        <p:spPr>
          <a:xfrm>
            <a:off x="457200" y="959893"/>
            <a:ext cx="1620273" cy="338554"/>
          </a:xfrm>
          <a:prstGeom prst="rect">
            <a:avLst/>
          </a:prstGeom>
          <a:noFill/>
        </p:spPr>
        <p:txBody>
          <a:bodyPr wrap="square" rtlCol="0">
            <a:spAutoFit/>
          </a:bodyPr>
          <a:lstStyle/>
          <a:p>
            <a:r>
              <a:rPr lang="en-US" sz="1600" dirty="0">
                <a:latin typeface="Arial"/>
                <a:cs typeface="Arial"/>
              </a:rPr>
              <a:t>Recall</a:t>
            </a:r>
          </a:p>
        </p:txBody>
      </p:sp>
      <p:sp>
        <p:nvSpPr>
          <p:cNvPr id="11" name="TextBox 10"/>
          <p:cNvSpPr txBox="1"/>
          <p:nvPr/>
        </p:nvSpPr>
        <p:spPr>
          <a:xfrm>
            <a:off x="457200" y="1968152"/>
            <a:ext cx="1896239" cy="338554"/>
          </a:xfrm>
          <a:prstGeom prst="rect">
            <a:avLst/>
          </a:prstGeom>
          <a:noFill/>
        </p:spPr>
        <p:txBody>
          <a:bodyPr wrap="square" rtlCol="0">
            <a:spAutoFit/>
          </a:bodyPr>
          <a:lstStyle/>
          <a:p>
            <a:r>
              <a:rPr lang="en-US" sz="1600" dirty="0">
                <a:latin typeface="Arial"/>
                <a:cs typeface="Arial"/>
              </a:rPr>
              <a:t>To estimate         :</a:t>
            </a:r>
          </a:p>
        </p:txBody>
      </p:sp>
      <p:pic>
        <p:nvPicPr>
          <p:cNvPr id="12" name="Picture 11" descr="naive_bayes_3.gif"/>
          <p:cNvPicPr>
            <a:picLocks noChangeAspect="1"/>
          </p:cNvPicPr>
          <p:nvPr/>
        </p:nvPicPr>
        <p:blipFill rotWithShape="1">
          <a:blip r:embed="rId4">
            <a:extLst>
              <a:ext uri="{28A0092B-C50C-407E-A947-70E740481C1C}">
                <a14:useLocalDpi xmlns:a14="http://schemas.microsoft.com/office/drawing/2010/main" val="0"/>
              </a:ext>
            </a:extLst>
          </a:blip>
          <a:srcRect l="50627" r="32980"/>
          <a:stretch/>
        </p:blipFill>
        <p:spPr>
          <a:xfrm>
            <a:off x="1570602" y="1859519"/>
            <a:ext cx="524633" cy="661942"/>
          </a:xfrm>
          <a:prstGeom prst="rect">
            <a:avLst/>
          </a:prstGeom>
        </p:spPr>
      </p:pic>
      <p:sp>
        <p:nvSpPr>
          <p:cNvPr id="13" name="TextBox 12"/>
          <p:cNvSpPr txBox="1"/>
          <p:nvPr/>
        </p:nvSpPr>
        <p:spPr>
          <a:xfrm>
            <a:off x="457200" y="2838394"/>
            <a:ext cx="2153786" cy="338554"/>
          </a:xfrm>
          <a:prstGeom prst="rect">
            <a:avLst/>
          </a:prstGeom>
          <a:noFill/>
        </p:spPr>
        <p:txBody>
          <a:bodyPr wrap="square" rtlCol="0">
            <a:spAutoFit/>
          </a:bodyPr>
          <a:lstStyle/>
          <a:p>
            <a:r>
              <a:rPr lang="en-US" sz="1600" dirty="0">
                <a:latin typeface="Arial"/>
                <a:cs typeface="Arial"/>
              </a:rPr>
              <a:t>To estimate              :</a:t>
            </a:r>
          </a:p>
        </p:txBody>
      </p:sp>
      <p:pic>
        <p:nvPicPr>
          <p:cNvPr id="14" name="Picture 13" descr="naive_bayes_3.gif"/>
          <p:cNvPicPr>
            <a:picLocks noChangeAspect="1"/>
          </p:cNvPicPr>
          <p:nvPr/>
        </p:nvPicPr>
        <p:blipFill rotWithShape="1">
          <a:blip r:embed="rId4">
            <a:extLst>
              <a:ext uri="{28A0092B-C50C-407E-A947-70E740481C1C}">
                <a14:useLocalDpi xmlns:a14="http://schemas.microsoft.com/office/drawing/2010/main" val="0"/>
              </a:ext>
            </a:extLst>
          </a:blip>
          <a:srcRect l="77899"/>
          <a:stretch/>
        </p:blipFill>
        <p:spPr>
          <a:xfrm>
            <a:off x="1615006" y="2720764"/>
            <a:ext cx="707311" cy="661942"/>
          </a:xfrm>
          <a:prstGeom prst="rect">
            <a:avLst/>
          </a:prstGeom>
        </p:spPr>
      </p:pic>
      <p:sp>
        <p:nvSpPr>
          <p:cNvPr id="15" name="TextBox 14"/>
          <p:cNvSpPr txBox="1"/>
          <p:nvPr/>
        </p:nvSpPr>
        <p:spPr>
          <a:xfrm>
            <a:off x="6504987" y="3796871"/>
            <a:ext cx="2039719" cy="338554"/>
          </a:xfrm>
          <a:prstGeom prst="rect">
            <a:avLst/>
          </a:prstGeom>
          <a:solidFill>
            <a:srgbClr val="D9D9D9"/>
          </a:solidFill>
        </p:spPr>
        <p:txBody>
          <a:bodyPr wrap="square" rtlCol="0">
            <a:spAutoFit/>
          </a:bodyPr>
          <a:lstStyle/>
          <a:p>
            <a:pPr algn="ctr"/>
            <a:r>
              <a:rPr lang="en-US" sz="1600" dirty="0">
                <a:latin typeface="Arial"/>
                <a:cs typeface="Arial"/>
              </a:rPr>
              <a:t>Discrete feature</a:t>
            </a:r>
          </a:p>
        </p:txBody>
      </p:sp>
      <p:sp>
        <p:nvSpPr>
          <p:cNvPr id="16" name="TextBox 15"/>
          <p:cNvSpPr txBox="1"/>
          <p:nvPr/>
        </p:nvSpPr>
        <p:spPr>
          <a:xfrm>
            <a:off x="6504987" y="5206205"/>
            <a:ext cx="2039719" cy="338554"/>
          </a:xfrm>
          <a:prstGeom prst="rect">
            <a:avLst/>
          </a:prstGeom>
          <a:solidFill>
            <a:srgbClr val="D9D9D9"/>
          </a:solidFill>
        </p:spPr>
        <p:txBody>
          <a:bodyPr wrap="square" rtlCol="0">
            <a:spAutoFit/>
          </a:bodyPr>
          <a:lstStyle/>
          <a:p>
            <a:pPr algn="ctr"/>
            <a:r>
              <a:rPr lang="en-US" sz="1600" dirty="0">
                <a:latin typeface="Arial"/>
                <a:cs typeface="Arial"/>
              </a:rPr>
              <a:t>Continuous feature</a:t>
            </a:r>
          </a:p>
        </p:txBody>
      </p:sp>
      <p:pic>
        <p:nvPicPr>
          <p:cNvPr id="17" name="Picture 16" descr="learning_eq_3.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982" y="4621183"/>
            <a:ext cx="2743200" cy="692727"/>
          </a:xfrm>
          <a:prstGeom prst="rect">
            <a:avLst/>
          </a:prstGeom>
        </p:spPr>
      </p:pic>
      <p:pic>
        <p:nvPicPr>
          <p:cNvPr id="18" name="Picture 17" descr="learning_eq_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982" y="5544759"/>
            <a:ext cx="3657600" cy="699796"/>
          </a:xfrm>
          <a:prstGeom prst="rect">
            <a:avLst/>
          </a:prstGeom>
        </p:spPr>
      </p:pic>
      <p:sp>
        <p:nvSpPr>
          <p:cNvPr id="19" name="Rectangle 18"/>
          <p:cNvSpPr/>
          <p:nvPr/>
        </p:nvSpPr>
        <p:spPr>
          <a:xfrm>
            <a:off x="840188" y="4534537"/>
            <a:ext cx="7846612" cy="18206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40188" y="3498945"/>
            <a:ext cx="7846612" cy="9857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42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371688"/>
          </a:xfrm>
        </p:spPr>
        <p:txBody>
          <a:bodyPr>
            <a:normAutofit/>
          </a:bodyPr>
          <a:lstStyle/>
          <a:p>
            <a:r>
              <a:rPr lang="en-US" sz="3600" dirty="0">
                <a:latin typeface="Arial"/>
                <a:cs typeface="Arial"/>
              </a:rPr>
              <a:t>Naïve Bayes</a:t>
            </a:r>
            <a:br>
              <a:rPr lang="en-US" sz="3600" dirty="0">
                <a:latin typeface="Arial"/>
                <a:cs typeface="Arial"/>
              </a:rPr>
            </a:br>
            <a:br>
              <a:rPr lang="en-US" sz="3600" dirty="0">
                <a:latin typeface="Arial"/>
                <a:cs typeface="Arial"/>
              </a:rPr>
            </a:br>
            <a:r>
              <a:rPr lang="en-US" sz="1800" dirty="0">
                <a:latin typeface="Arial"/>
                <a:cs typeface="Arial"/>
              </a:rPr>
              <a:t>Experiment on </a:t>
            </a:r>
            <a:r>
              <a:rPr lang="en-US" sz="1800" i="1" dirty="0">
                <a:latin typeface="Arial"/>
                <a:cs typeface="Arial"/>
              </a:rPr>
              <a:t>toy_data_4.csv</a:t>
            </a:r>
            <a:r>
              <a:rPr lang="en-US" sz="1800" dirty="0">
                <a:latin typeface="Arial"/>
                <a:cs typeface="Arial"/>
              </a:rPr>
              <a:t>.</a:t>
            </a:r>
            <a:br>
              <a:rPr lang="en-US" sz="1800" dirty="0">
                <a:latin typeface="Arial"/>
                <a:cs typeface="Arial"/>
              </a:rPr>
            </a:br>
            <a:br>
              <a:rPr lang="en-US" sz="1800" dirty="0">
                <a:latin typeface="Arial"/>
                <a:cs typeface="Arial"/>
              </a:rPr>
            </a:br>
            <a:r>
              <a:rPr lang="en-US" sz="1400" dirty="0">
                <a:latin typeface="Arial"/>
                <a:cs typeface="Arial"/>
              </a:rPr>
              <a:t>Use the following </a:t>
            </a:r>
            <a:r>
              <a:rPr lang="en-US" sz="1400" b="1" dirty="0" err="1">
                <a:latin typeface="Arial"/>
                <a:cs typeface="Arial"/>
              </a:rPr>
              <a:t>class_prior</a:t>
            </a:r>
            <a:r>
              <a:rPr lang="en-US" sz="1400" dirty="0">
                <a:latin typeface="Arial"/>
                <a:cs typeface="Arial"/>
              </a:rPr>
              <a:t>:</a:t>
            </a:r>
            <a:br>
              <a:rPr lang="en-US" sz="1400" dirty="0">
                <a:latin typeface="Arial"/>
                <a:cs typeface="Arial"/>
              </a:rPr>
            </a:br>
            <a:br>
              <a:rPr lang="en-US" sz="1400" dirty="0">
                <a:latin typeface="Arial"/>
                <a:cs typeface="Arial"/>
              </a:rPr>
            </a:br>
            <a:r>
              <a:rPr lang="en-US" sz="1400" dirty="0">
                <a:latin typeface="Arial"/>
                <a:cs typeface="Arial"/>
              </a:rPr>
              <a:t>(a) 0.5, 0.25, 0.25</a:t>
            </a:r>
            <a:br>
              <a:rPr lang="en-US" sz="1400" dirty="0">
                <a:latin typeface="Arial"/>
                <a:cs typeface="Arial"/>
              </a:rPr>
            </a:br>
            <a:r>
              <a:rPr lang="en-US" sz="1400" dirty="0">
                <a:latin typeface="Arial"/>
                <a:cs typeface="Arial"/>
              </a:rPr>
              <a:t>(b) 0.25, 0.5, 0.25</a:t>
            </a:r>
            <a:br>
              <a:rPr lang="en-US" sz="1400" dirty="0">
                <a:latin typeface="Arial"/>
                <a:cs typeface="Arial"/>
              </a:rPr>
            </a:br>
            <a:r>
              <a:rPr lang="de-DE" sz="1400" dirty="0">
                <a:latin typeface="Arial"/>
                <a:cs typeface="Arial"/>
              </a:rPr>
              <a:t>(c) 0.25, 0.25, 0.5</a:t>
            </a:r>
            <a:br>
              <a:rPr lang="en-US" sz="1400" dirty="0">
                <a:latin typeface="Arial"/>
                <a:cs typeface="Arial"/>
              </a:rPr>
            </a:br>
            <a:br>
              <a:rPr lang="en-US" sz="1400" dirty="0">
                <a:latin typeface="Arial"/>
                <a:cs typeface="Arial"/>
              </a:rPr>
            </a:br>
            <a:r>
              <a:rPr lang="en-US" sz="1800" dirty="0">
                <a:latin typeface="Arial"/>
                <a:cs typeface="Arial"/>
              </a:rPr>
              <a:t>What do you observe? Why?</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 #15</a:t>
            </a:r>
            <a:endParaRPr lang="en-US" sz="1800" dirty="0">
              <a:solidFill>
                <a:srgbClr val="FFFFFF"/>
              </a:solidFill>
              <a:latin typeface="Arial"/>
              <a:cs typeface="Arial"/>
            </a:endParaRPr>
          </a:p>
        </p:txBody>
      </p:sp>
    </p:spTree>
    <p:extLst>
      <p:ext uri="{BB962C8B-B14F-4D97-AF65-F5344CB8AC3E}">
        <p14:creationId xmlns:p14="http://schemas.microsoft.com/office/powerpoint/2010/main" val="282302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Next Steps</a:t>
            </a:r>
            <a:endParaRPr lang="en-US" sz="1800" dirty="0">
              <a:latin typeface="Arial"/>
              <a:cs typeface="Arial"/>
            </a:endParaRPr>
          </a:p>
        </p:txBody>
      </p:sp>
      <p:pic>
        <p:nvPicPr>
          <p:cNvPr id="2" name="Picture 1" descr="cover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72" y="3859040"/>
            <a:ext cx="2243328" cy="2743200"/>
          </a:xfrm>
          <a:prstGeom prst="rect">
            <a:avLst/>
          </a:prstGeom>
        </p:spPr>
      </p:pic>
      <p:sp>
        <p:nvSpPr>
          <p:cNvPr id="5" name="Content Placeholder 2"/>
          <p:cNvSpPr>
            <a:spLocks noGrp="1"/>
          </p:cNvSpPr>
          <p:nvPr>
            <p:ph idx="1"/>
          </p:nvPr>
        </p:nvSpPr>
        <p:spPr>
          <a:xfrm>
            <a:off x="457200" y="1600201"/>
            <a:ext cx="5986272" cy="3497232"/>
          </a:xfrm>
        </p:spPr>
        <p:txBody>
          <a:bodyPr>
            <a:normAutofit/>
          </a:bodyPr>
          <a:lstStyle/>
          <a:p>
            <a:r>
              <a:rPr lang="en-US" sz="2000" dirty="0">
                <a:latin typeface="Arial"/>
                <a:cs typeface="Arial"/>
              </a:rPr>
              <a:t>Visit the accompanying </a:t>
            </a:r>
            <a:r>
              <a:rPr lang="en-US" sz="2000" dirty="0">
                <a:latin typeface="Arial"/>
                <a:cs typeface="Arial"/>
                <a:hlinkClick r:id="rId3"/>
              </a:rPr>
              <a:t>guides</a:t>
            </a:r>
            <a:endParaRPr lang="en-US" sz="2000" dirty="0">
              <a:latin typeface="Arial"/>
              <a:cs typeface="Arial"/>
            </a:endParaRPr>
          </a:p>
          <a:p>
            <a:r>
              <a:rPr lang="en-US" sz="2000" dirty="0">
                <a:latin typeface="Arial"/>
                <a:cs typeface="Arial"/>
              </a:rPr>
              <a:t>Ask questions on </a:t>
            </a:r>
            <a:r>
              <a:rPr lang="en-US" sz="2000" dirty="0">
                <a:latin typeface="Arial"/>
                <a:cs typeface="Arial"/>
                <a:hlinkClick r:id="rId4"/>
              </a:rPr>
              <a:t>GitHub</a:t>
            </a:r>
            <a:endParaRPr lang="en-US" sz="2000" dirty="0">
              <a:latin typeface="Arial"/>
              <a:cs typeface="Arial"/>
            </a:endParaRPr>
          </a:p>
          <a:p>
            <a:r>
              <a:rPr lang="en-US" sz="2000" dirty="0">
                <a:latin typeface="Arial"/>
                <a:cs typeface="Arial"/>
              </a:rPr>
              <a:t>Experiment with the </a:t>
            </a:r>
            <a:r>
              <a:rPr lang="en-US" sz="2000" dirty="0">
                <a:latin typeface="Arial"/>
                <a:cs typeface="Arial"/>
                <a:hlinkClick r:id="rId5"/>
              </a:rPr>
              <a:t>Python notebook</a:t>
            </a:r>
            <a:r>
              <a:rPr lang="en-US" sz="2000" dirty="0">
                <a:latin typeface="Arial"/>
                <a:cs typeface="Arial"/>
              </a:rPr>
              <a:t> in Binder</a:t>
            </a:r>
            <a:endParaRPr lang="en-US" sz="2000" dirty="0">
              <a:latin typeface="Arial"/>
              <a:cs typeface="Arial"/>
              <a:hlinkClick r:id="rId6"/>
            </a:endParaRPr>
          </a:p>
          <a:p>
            <a:r>
              <a:rPr lang="en-US" sz="2000" dirty="0" err="1">
                <a:latin typeface="Arial"/>
                <a:cs typeface="Arial"/>
                <a:hlinkClick r:id="rId6"/>
              </a:rPr>
              <a:t>Scikit</a:t>
            </a:r>
            <a:r>
              <a:rPr lang="en-US" sz="2000" dirty="0">
                <a:latin typeface="Arial"/>
                <a:cs typeface="Arial"/>
                <a:hlinkClick r:id="rId6"/>
              </a:rPr>
              <a:t>-learn tutorials</a:t>
            </a:r>
            <a:endParaRPr lang="en-US" sz="2000" dirty="0">
              <a:latin typeface="Arial"/>
              <a:cs typeface="Arial"/>
            </a:endParaRPr>
          </a:p>
          <a:p>
            <a:r>
              <a:rPr lang="en-US" sz="2000" dirty="0">
                <a:latin typeface="Arial"/>
                <a:cs typeface="Arial"/>
                <a:hlinkClick r:id="rId7"/>
              </a:rPr>
              <a:t>Python Machine Learning book code examples</a:t>
            </a:r>
            <a:endParaRPr lang="en-US" sz="2000" dirty="0">
              <a:latin typeface="Arial"/>
              <a:cs typeface="Arial"/>
            </a:endParaRPr>
          </a:p>
          <a:p>
            <a:r>
              <a:rPr lang="en-US" sz="2000" dirty="0">
                <a:latin typeface="Arial"/>
                <a:cs typeface="Arial"/>
                <a:hlinkClick r:id="rId8"/>
              </a:rPr>
              <a:t>Jake </a:t>
            </a:r>
            <a:r>
              <a:rPr lang="en-US" sz="2000" dirty="0" err="1">
                <a:latin typeface="Arial"/>
                <a:cs typeface="Arial"/>
                <a:hlinkClick r:id="rId8"/>
              </a:rPr>
              <a:t>VanderPlas</a:t>
            </a:r>
            <a:r>
              <a:rPr lang="en-US" sz="2000" dirty="0">
                <a:latin typeface="Arial"/>
                <a:cs typeface="Arial"/>
                <a:hlinkClick r:id="rId8"/>
              </a:rPr>
              <a:t> tutorial</a:t>
            </a:r>
            <a:endParaRPr lang="en-US" sz="2000" dirty="0">
              <a:latin typeface="Arial"/>
              <a:cs typeface="Arial"/>
            </a:endParaRPr>
          </a:p>
          <a:p>
            <a:r>
              <a:rPr lang="en-US" sz="2000" dirty="0">
                <a:latin typeface="Arial"/>
                <a:cs typeface="Arial"/>
              </a:rPr>
              <a:t>Prepare your data with </a:t>
            </a:r>
            <a:r>
              <a:rPr lang="en-US" sz="2000" dirty="0">
                <a:latin typeface="Arial"/>
                <a:cs typeface="Arial"/>
                <a:hlinkClick r:id="rId9"/>
              </a:rPr>
              <a:t>Data Carpentry</a:t>
            </a:r>
            <a:endParaRPr lang="en-US" sz="2000" dirty="0">
              <a:latin typeface="Arial"/>
              <a:cs typeface="Arial"/>
              <a:hlinkClick r:id="rId6"/>
            </a:endParaRPr>
          </a:p>
          <a:p>
            <a:r>
              <a:rPr lang="en-US" sz="2000" dirty="0">
                <a:latin typeface="Arial"/>
                <a:cs typeface="Arial"/>
              </a:rPr>
              <a:t>Regression, unsupervised learning, feature engineering, and other topics we did not cover</a:t>
            </a:r>
          </a:p>
        </p:txBody>
      </p:sp>
    </p:spTree>
    <p:extLst>
      <p:ext uri="{BB962C8B-B14F-4D97-AF65-F5344CB8AC3E}">
        <p14:creationId xmlns:p14="http://schemas.microsoft.com/office/powerpoint/2010/main" val="3251546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Acknowledgements</a:t>
            </a:r>
            <a:endParaRPr lang="en-US" sz="1800" dirty="0">
              <a:latin typeface="Arial"/>
              <a:cs typeface="Arial"/>
            </a:endParaRPr>
          </a:p>
        </p:txBody>
      </p:sp>
      <p:pic>
        <p:nvPicPr>
          <p:cNvPr id="2" name="Picture 1" descr="cover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72" y="3859040"/>
            <a:ext cx="2243328" cy="2743200"/>
          </a:xfrm>
          <a:prstGeom prst="rect">
            <a:avLst/>
          </a:prstGeom>
        </p:spPr>
      </p:pic>
      <p:sp>
        <p:nvSpPr>
          <p:cNvPr id="5" name="Content Placeholder 2"/>
          <p:cNvSpPr>
            <a:spLocks noGrp="1"/>
          </p:cNvSpPr>
          <p:nvPr>
            <p:ph idx="1"/>
          </p:nvPr>
        </p:nvSpPr>
        <p:spPr>
          <a:xfrm>
            <a:off x="457200" y="1600201"/>
            <a:ext cx="8229600" cy="3497232"/>
          </a:xfrm>
        </p:spPr>
        <p:txBody>
          <a:bodyPr>
            <a:normAutofit/>
          </a:bodyPr>
          <a:lstStyle/>
          <a:p>
            <a:r>
              <a:rPr lang="en-US" sz="2000" dirty="0">
                <a:latin typeface="Arial"/>
                <a:cs typeface="Arial"/>
              </a:rPr>
              <a:t>ML consultants: Ross Kleiman, </a:t>
            </a:r>
            <a:r>
              <a:rPr lang="en-US" sz="2000" dirty="0" err="1">
                <a:latin typeface="Arial"/>
                <a:cs typeface="Arial"/>
              </a:rPr>
              <a:t>Zijie</a:t>
            </a:r>
            <a:r>
              <a:rPr lang="en-US" sz="2000" dirty="0">
                <a:latin typeface="Arial"/>
                <a:cs typeface="Arial"/>
              </a:rPr>
              <a:t> (Jay) Wang</a:t>
            </a:r>
          </a:p>
          <a:p>
            <a:r>
              <a:rPr lang="en-US" sz="2000" dirty="0">
                <a:latin typeface="Arial"/>
                <a:cs typeface="Arial"/>
              </a:rPr>
              <a:t>Debora </a:t>
            </a:r>
            <a:r>
              <a:rPr lang="en-US" sz="2000" dirty="0" err="1">
                <a:latin typeface="Arial"/>
                <a:cs typeface="Arial"/>
              </a:rPr>
              <a:t>Treu</a:t>
            </a:r>
            <a:r>
              <a:rPr lang="en-US" sz="2000" dirty="0">
                <a:latin typeface="Arial"/>
                <a:cs typeface="Arial"/>
              </a:rPr>
              <a:t>, Beth Meyerand, Megan McClean</a:t>
            </a:r>
          </a:p>
          <a:p>
            <a:r>
              <a:rPr lang="en-US" sz="2000" dirty="0">
                <a:latin typeface="Arial"/>
                <a:cs typeface="Arial"/>
              </a:rPr>
              <a:t>Python Machine Learning book authors</a:t>
            </a:r>
            <a:r>
              <a:rPr lang="fi-FI" sz="2000" dirty="0">
                <a:latin typeface="Arial"/>
                <a:cs typeface="Arial"/>
              </a:rPr>
              <a:t> Sebastian Raschka and Vahid Mirjalili</a:t>
            </a:r>
          </a:p>
          <a:p>
            <a:r>
              <a:rPr lang="fi-FI" sz="2000" dirty="0">
                <a:latin typeface="Arial"/>
                <a:cs typeface="Arial"/>
              </a:rPr>
              <a:t>NSF 1553206, Morgridge Institute for Research</a:t>
            </a:r>
          </a:p>
          <a:p>
            <a:r>
              <a:rPr lang="fi-FI" sz="2000" dirty="0">
                <a:latin typeface="Arial"/>
                <a:cs typeface="Arial"/>
              </a:rPr>
              <a:t>Workshop participants</a:t>
            </a:r>
            <a:endParaRPr lang="en-US" sz="2000" dirty="0">
              <a:latin typeface="Arial"/>
              <a:cs typeface="Arial"/>
            </a:endParaRPr>
          </a:p>
        </p:txBody>
      </p:sp>
    </p:spTree>
    <p:extLst>
      <p:ext uri="{BB962C8B-B14F-4D97-AF65-F5344CB8AC3E}">
        <p14:creationId xmlns:p14="http://schemas.microsoft.com/office/powerpoint/2010/main" val="2069515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ML in biology</a:t>
            </a:r>
            <a:endParaRPr lang="en-US" sz="1800" dirty="0">
              <a:latin typeface="Arial"/>
              <a:cs typeface="Arial"/>
            </a:endParaRPr>
          </a:p>
        </p:txBody>
      </p:sp>
      <p:sp>
        <p:nvSpPr>
          <p:cNvPr id="47" name="Content Placeholder 4"/>
          <p:cNvSpPr>
            <a:spLocks noGrp="1"/>
          </p:cNvSpPr>
          <p:nvPr>
            <p:ph idx="1"/>
          </p:nvPr>
        </p:nvSpPr>
        <p:spPr>
          <a:xfrm>
            <a:off x="5220470" y="1898763"/>
            <a:ext cx="3271996" cy="3665253"/>
          </a:xfrm>
        </p:spPr>
        <p:txBody>
          <a:bodyPr>
            <a:normAutofit lnSpcReduction="10000"/>
          </a:bodyPr>
          <a:lstStyle/>
          <a:p>
            <a:pPr marL="0" indent="0">
              <a:buNone/>
            </a:pPr>
            <a:r>
              <a:rPr lang="en-US" sz="1400" b="1" dirty="0">
                <a:latin typeface="Arial"/>
                <a:cs typeface="Arial"/>
              </a:rPr>
              <a:t>Samples: </a:t>
            </a:r>
          </a:p>
          <a:p>
            <a:pPr marL="0" indent="0">
              <a:buNone/>
            </a:pPr>
            <a:r>
              <a:rPr lang="en-US" sz="1200" dirty="0">
                <a:latin typeface="Arial"/>
                <a:cs typeface="Arial"/>
              </a:rPr>
              <a:t>52 prostate tumor and 50 normal prostate specimens taken from patients undergoing surgery</a:t>
            </a:r>
          </a:p>
          <a:p>
            <a:pPr marL="0" indent="0">
              <a:buNone/>
            </a:pPr>
            <a:endParaRPr lang="en-US" sz="1200" dirty="0">
              <a:latin typeface="Arial"/>
              <a:cs typeface="Arial"/>
            </a:endParaRPr>
          </a:p>
          <a:p>
            <a:pPr marL="0" indent="0">
              <a:buNone/>
            </a:pPr>
            <a:r>
              <a:rPr lang="en-US" sz="1400" b="1" dirty="0">
                <a:latin typeface="Arial"/>
                <a:cs typeface="Arial"/>
              </a:rPr>
              <a:t>Features:</a:t>
            </a:r>
          </a:p>
          <a:p>
            <a:pPr marL="0" indent="0">
              <a:buNone/>
            </a:pPr>
            <a:r>
              <a:rPr lang="en-US" sz="1200" dirty="0">
                <a:latin typeface="Arial"/>
                <a:cs typeface="Arial"/>
              </a:rPr>
              <a:t>Expression data from oligonucleotide microarrays of ~12,600 genes.</a:t>
            </a:r>
          </a:p>
          <a:p>
            <a:pPr marL="0" indent="0">
              <a:buNone/>
            </a:pPr>
            <a:endParaRPr lang="en-US" sz="1200" dirty="0">
              <a:latin typeface="Arial"/>
              <a:cs typeface="Arial"/>
            </a:endParaRPr>
          </a:p>
          <a:p>
            <a:pPr marL="0" indent="0">
              <a:buNone/>
            </a:pPr>
            <a:r>
              <a:rPr lang="en-US" sz="1400" b="1" dirty="0">
                <a:latin typeface="Arial"/>
                <a:cs typeface="Arial"/>
              </a:rPr>
              <a:t>Labels:</a:t>
            </a:r>
          </a:p>
          <a:p>
            <a:pPr marL="0" indent="0">
              <a:buNone/>
            </a:pPr>
            <a:r>
              <a:rPr lang="en-US" sz="1200" dirty="0">
                <a:latin typeface="Arial"/>
                <a:cs typeface="Arial"/>
              </a:rPr>
              <a:t>Tumor or normal tissue</a:t>
            </a:r>
          </a:p>
          <a:p>
            <a:pPr marL="0" indent="0">
              <a:buNone/>
            </a:pPr>
            <a:endParaRPr lang="en-US" sz="1200" dirty="0">
              <a:latin typeface="Arial"/>
              <a:cs typeface="Arial"/>
            </a:endParaRPr>
          </a:p>
          <a:p>
            <a:pPr marL="0" indent="0">
              <a:buNone/>
            </a:pPr>
            <a:r>
              <a:rPr lang="en-US" sz="1400" b="1" dirty="0">
                <a:latin typeface="Arial"/>
                <a:cs typeface="Arial"/>
              </a:rPr>
              <a:t>			                     </a:t>
            </a:r>
            <a:endParaRPr lang="en-US" sz="1200" b="1" dirty="0">
              <a:latin typeface="Arial"/>
              <a:cs typeface="Arial"/>
            </a:endParaRPr>
          </a:p>
          <a:p>
            <a:pPr marL="0" indent="0">
              <a:buNone/>
            </a:pPr>
            <a:endParaRPr lang="en-US" sz="1400" b="1" dirty="0">
              <a:latin typeface="Arial"/>
              <a:cs typeface="Arial"/>
            </a:endParaRPr>
          </a:p>
          <a:p>
            <a:pPr marL="0" indent="0">
              <a:buNone/>
            </a:pPr>
            <a:r>
              <a:rPr lang="en-US" sz="1400" b="1" dirty="0">
                <a:latin typeface="Arial"/>
                <a:cs typeface="Arial"/>
              </a:rPr>
              <a:t>Classifier:</a:t>
            </a:r>
          </a:p>
          <a:p>
            <a:pPr marL="0" indent="0">
              <a:buNone/>
            </a:pPr>
            <a:r>
              <a:rPr lang="en-US" sz="1200" dirty="0" err="1">
                <a:latin typeface="Arial"/>
                <a:cs typeface="Arial"/>
              </a:rPr>
              <a:t>kNN</a:t>
            </a:r>
            <a:r>
              <a:rPr lang="en-US" sz="1200" dirty="0">
                <a:latin typeface="Arial"/>
                <a:cs typeface="Arial"/>
              </a:rPr>
              <a:t> Classifier was over 90% accurate using small subset of genes</a:t>
            </a:r>
          </a:p>
        </p:txBody>
      </p:sp>
      <p:sp>
        <p:nvSpPr>
          <p:cNvPr id="48" name="Rectangle 47"/>
          <p:cNvSpPr/>
          <p:nvPr/>
        </p:nvSpPr>
        <p:spPr>
          <a:xfrm>
            <a:off x="5219917" y="1856371"/>
            <a:ext cx="3272549" cy="232177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220471" y="4777737"/>
            <a:ext cx="3271996" cy="73245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a:stCxn id="48" idx="2"/>
          </p:cNvCxnSpPr>
          <p:nvPr/>
        </p:nvCxnSpPr>
        <p:spPr>
          <a:xfrm>
            <a:off x="6856192" y="4178141"/>
            <a:ext cx="0" cy="611026"/>
          </a:xfrm>
          <a:prstGeom prst="line">
            <a:avLst/>
          </a:prstGeom>
          <a:ln w="381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CA58CFEE-0254-4766-A0EE-0D024BAC3F89}"/>
              </a:ext>
            </a:extLst>
          </p:cNvPr>
          <p:cNvPicPr>
            <a:picLocks noChangeAspect="1"/>
          </p:cNvPicPr>
          <p:nvPr/>
        </p:nvPicPr>
        <p:blipFill>
          <a:blip r:embed="rId2"/>
          <a:stretch>
            <a:fillRect/>
          </a:stretch>
        </p:blipFill>
        <p:spPr>
          <a:xfrm>
            <a:off x="457201" y="857314"/>
            <a:ext cx="4300962" cy="2025490"/>
          </a:xfrm>
          <a:prstGeom prst="rect">
            <a:avLst/>
          </a:prstGeom>
        </p:spPr>
      </p:pic>
      <p:pic>
        <p:nvPicPr>
          <p:cNvPr id="7" name="Picture 6">
            <a:extLst>
              <a:ext uri="{FF2B5EF4-FFF2-40B4-BE49-F238E27FC236}">
                <a16:creationId xmlns:a16="http://schemas.microsoft.com/office/drawing/2014/main" id="{8076DCA4-13CB-4DDC-97CD-06BB07282EA6}"/>
              </a:ext>
            </a:extLst>
          </p:cNvPr>
          <p:cNvPicPr>
            <a:picLocks noChangeAspect="1"/>
          </p:cNvPicPr>
          <p:nvPr/>
        </p:nvPicPr>
        <p:blipFill>
          <a:blip r:embed="rId3"/>
          <a:stretch>
            <a:fillRect/>
          </a:stretch>
        </p:blipFill>
        <p:spPr>
          <a:xfrm>
            <a:off x="646409" y="3294262"/>
            <a:ext cx="3675888" cy="3339679"/>
          </a:xfrm>
          <a:prstGeom prst="rect">
            <a:avLst/>
          </a:prstGeom>
        </p:spPr>
      </p:pic>
      <p:sp>
        <p:nvSpPr>
          <p:cNvPr id="8" name="TextBox 7">
            <a:extLst>
              <a:ext uri="{FF2B5EF4-FFF2-40B4-BE49-F238E27FC236}">
                <a16:creationId xmlns:a16="http://schemas.microsoft.com/office/drawing/2014/main" id="{9F4812E2-C76B-4D90-B07D-3DA14BDE8BC2}"/>
              </a:ext>
            </a:extLst>
          </p:cNvPr>
          <p:cNvSpPr txBox="1"/>
          <p:nvPr/>
        </p:nvSpPr>
        <p:spPr>
          <a:xfrm>
            <a:off x="1199016" y="2991540"/>
            <a:ext cx="1124574"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Normal</a:t>
            </a:r>
          </a:p>
        </p:txBody>
      </p:sp>
      <p:sp>
        <p:nvSpPr>
          <p:cNvPr id="18" name="TextBox 17">
            <a:extLst>
              <a:ext uri="{FF2B5EF4-FFF2-40B4-BE49-F238E27FC236}">
                <a16:creationId xmlns:a16="http://schemas.microsoft.com/office/drawing/2014/main" id="{C9550BAA-65BF-4773-B5E5-54400231E4D0}"/>
              </a:ext>
            </a:extLst>
          </p:cNvPr>
          <p:cNvSpPr txBox="1"/>
          <p:nvPr/>
        </p:nvSpPr>
        <p:spPr>
          <a:xfrm>
            <a:off x="2909527" y="2991540"/>
            <a:ext cx="1124574"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Tumor</a:t>
            </a:r>
          </a:p>
        </p:txBody>
      </p:sp>
      <p:sp>
        <p:nvSpPr>
          <p:cNvPr id="9" name="Rectangle 8">
            <a:extLst>
              <a:ext uri="{FF2B5EF4-FFF2-40B4-BE49-F238E27FC236}">
                <a16:creationId xmlns:a16="http://schemas.microsoft.com/office/drawing/2014/main" id="{42F5A6F4-CCBF-4302-BECF-26D305109DAF}"/>
              </a:ext>
            </a:extLst>
          </p:cNvPr>
          <p:cNvSpPr/>
          <p:nvPr/>
        </p:nvSpPr>
        <p:spPr>
          <a:xfrm>
            <a:off x="4841261" y="6293264"/>
            <a:ext cx="4302739" cy="461665"/>
          </a:xfrm>
          <a:prstGeom prst="rect">
            <a:avLst/>
          </a:prstGeom>
          <a:noFill/>
        </p:spPr>
        <p:txBody>
          <a:bodyPr wrap="square" rtlCol="0">
            <a:spAutoFit/>
          </a:bodyPr>
          <a:lstStyle/>
          <a:p>
            <a:r>
              <a:rPr lang="en-US" sz="800" dirty="0">
                <a:latin typeface="Arial"/>
                <a:cs typeface="Arial"/>
              </a:rPr>
              <a:t>Further preprocessing done by </a:t>
            </a:r>
            <a:r>
              <a:rPr lang="en-US" sz="800" dirty="0">
                <a:latin typeface="Arial"/>
                <a:cs typeface="Arial"/>
                <a:hlinkClick r:id="rId4" tooltip="Back to original article"/>
              </a:rPr>
              <a:t>Optimization Based Tumor Classification from Microarray Gene Expression Data </a:t>
            </a:r>
            <a:r>
              <a:rPr lang="en-US" sz="800" dirty="0">
                <a:latin typeface="Arial"/>
                <a:cs typeface="Arial"/>
              </a:rPr>
              <a:t>. </a:t>
            </a:r>
          </a:p>
          <a:p>
            <a:r>
              <a:rPr lang="en-US" sz="800" dirty="0" err="1">
                <a:latin typeface="Arial"/>
                <a:cs typeface="Arial"/>
              </a:rPr>
              <a:t>Dagliyan</a:t>
            </a:r>
            <a:r>
              <a:rPr lang="en-US" sz="800" dirty="0">
                <a:latin typeface="Arial"/>
                <a:cs typeface="Arial"/>
              </a:rPr>
              <a:t> O, </a:t>
            </a:r>
            <a:r>
              <a:rPr lang="en-US" sz="800" dirty="0" err="1">
                <a:latin typeface="Arial"/>
                <a:cs typeface="Arial"/>
              </a:rPr>
              <a:t>Uney-Yuksektepe</a:t>
            </a:r>
            <a:r>
              <a:rPr lang="en-US" sz="800" dirty="0">
                <a:latin typeface="Arial"/>
                <a:cs typeface="Arial"/>
              </a:rPr>
              <a:t> F, </a:t>
            </a:r>
            <a:r>
              <a:rPr lang="en-US" sz="800" dirty="0" err="1">
                <a:latin typeface="Arial"/>
                <a:cs typeface="Arial"/>
              </a:rPr>
              <a:t>Kavakli</a:t>
            </a:r>
            <a:r>
              <a:rPr lang="en-US" sz="800" dirty="0">
                <a:latin typeface="Arial"/>
                <a:cs typeface="Arial"/>
              </a:rPr>
              <a:t> IH, </a:t>
            </a:r>
            <a:r>
              <a:rPr lang="en-US" sz="800" dirty="0" err="1">
                <a:latin typeface="Arial"/>
                <a:cs typeface="Arial"/>
              </a:rPr>
              <a:t>Turkay</a:t>
            </a:r>
            <a:r>
              <a:rPr lang="en-US" sz="800" dirty="0">
                <a:latin typeface="Arial"/>
                <a:cs typeface="Arial"/>
              </a:rPr>
              <a:t> M (2011). PLOS ONE 6(2): e14579. </a:t>
            </a:r>
          </a:p>
        </p:txBody>
      </p:sp>
    </p:spTree>
    <p:extLst>
      <p:ext uri="{BB962C8B-B14F-4D97-AF65-F5344CB8AC3E}">
        <p14:creationId xmlns:p14="http://schemas.microsoft.com/office/powerpoint/2010/main" val="2946535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Dataset</a:t>
            </a:r>
            <a:endParaRPr lang="en-US" sz="1800" dirty="0">
              <a:latin typeface="Arial"/>
              <a:cs typeface="Arial"/>
            </a:endParaRPr>
          </a:p>
        </p:txBody>
      </p:sp>
      <p:sp>
        <p:nvSpPr>
          <p:cNvPr id="6" name="TextBox 5"/>
          <p:cNvSpPr txBox="1"/>
          <p:nvPr/>
        </p:nvSpPr>
        <p:spPr>
          <a:xfrm>
            <a:off x="5458350" y="6353755"/>
            <a:ext cx="3228450" cy="461665"/>
          </a:xfrm>
          <a:prstGeom prst="rect">
            <a:avLst/>
          </a:prstGeom>
          <a:noFill/>
        </p:spPr>
        <p:txBody>
          <a:bodyPr wrap="square" rtlCol="0">
            <a:spAutoFit/>
          </a:bodyPr>
          <a:lstStyle/>
          <a:p>
            <a:r>
              <a:rPr lang="en-US" sz="800" dirty="0">
                <a:latin typeface="Arial"/>
                <a:cs typeface="Arial"/>
              </a:rPr>
              <a:t>Figure adapted 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3" name="Picture 2">
            <a:extLst>
              <a:ext uri="{FF2B5EF4-FFF2-40B4-BE49-F238E27FC236}">
                <a16:creationId xmlns:a16="http://schemas.microsoft.com/office/drawing/2014/main" id="{58B343B4-6CCA-4DAA-932B-8F48D23F1474}"/>
              </a:ext>
            </a:extLst>
          </p:cNvPr>
          <p:cNvPicPr>
            <a:picLocks noChangeAspect="1"/>
          </p:cNvPicPr>
          <p:nvPr/>
        </p:nvPicPr>
        <p:blipFill rotWithShape="1">
          <a:blip r:embed="rId3"/>
          <a:srcRect l="3775" t="6789" r="5136" b="7299"/>
          <a:stretch/>
        </p:blipFill>
        <p:spPr>
          <a:xfrm>
            <a:off x="457200" y="941295"/>
            <a:ext cx="8255146" cy="5190564"/>
          </a:xfrm>
          <a:prstGeom prst="rect">
            <a:avLst/>
          </a:prstGeom>
        </p:spPr>
      </p:pic>
    </p:spTree>
    <p:extLst>
      <p:ext uri="{BB962C8B-B14F-4D97-AF65-F5344CB8AC3E}">
        <p14:creationId xmlns:p14="http://schemas.microsoft.com/office/powerpoint/2010/main" val="81187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Dataset</a:t>
            </a:r>
            <a:endParaRPr lang="en-US" sz="1800" dirty="0">
              <a:latin typeface="Arial"/>
              <a:cs typeface="Arial"/>
            </a:endParaRPr>
          </a:p>
        </p:txBody>
      </p:sp>
      <p:sp>
        <p:nvSpPr>
          <p:cNvPr id="8" name="TextBox 7"/>
          <p:cNvSpPr txBox="1"/>
          <p:nvPr/>
        </p:nvSpPr>
        <p:spPr>
          <a:xfrm>
            <a:off x="457199" y="1064572"/>
            <a:ext cx="2626660" cy="1754326"/>
          </a:xfrm>
          <a:prstGeom prst="rect">
            <a:avLst/>
          </a:prstGeom>
          <a:noFill/>
        </p:spPr>
        <p:txBody>
          <a:bodyPr wrap="square" rtlCol="0">
            <a:spAutoFit/>
          </a:bodyPr>
          <a:lstStyle/>
          <a:p>
            <a:r>
              <a:rPr lang="en-US" dirty="0">
                <a:latin typeface="Arial"/>
                <a:cs typeface="Arial"/>
              </a:rPr>
              <a:t>A typical comma-separated values (.csv) file:</a:t>
            </a:r>
          </a:p>
          <a:p>
            <a:endParaRPr lang="en-US" dirty="0">
              <a:latin typeface="Arial"/>
              <a:cs typeface="Arial"/>
            </a:endParaRPr>
          </a:p>
          <a:p>
            <a:r>
              <a:rPr lang="en-US" dirty="0">
                <a:latin typeface="Arial"/>
                <a:cs typeface="Arial"/>
              </a:rPr>
              <a:t>Can also be tab-separated</a:t>
            </a:r>
          </a:p>
        </p:txBody>
      </p:sp>
      <p:pic>
        <p:nvPicPr>
          <p:cNvPr id="5" name="Picture 4">
            <a:extLst>
              <a:ext uri="{FF2B5EF4-FFF2-40B4-BE49-F238E27FC236}">
                <a16:creationId xmlns:a16="http://schemas.microsoft.com/office/drawing/2014/main" id="{0DD915D2-A9EC-45D9-87F2-57A94855A365}"/>
              </a:ext>
            </a:extLst>
          </p:cNvPr>
          <p:cNvPicPr>
            <a:picLocks noChangeAspect="1"/>
          </p:cNvPicPr>
          <p:nvPr/>
        </p:nvPicPr>
        <p:blipFill rotWithShape="1">
          <a:blip r:embed="rId2"/>
          <a:srcRect b="49876"/>
          <a:stretch/>
        </p:blipFill>
        <p:spPr>
          <a:xfrm>
            <a:off x="2958353" y="1064572"/>
            <a:ext cx="6440397" cy="5622441"/>
          </a:xfrm>
          <a:prstGeom prst="rect">
            <a:avLst/>
          </a:prstGeom>
        </p:spPr>
      </p:pic>
    </p:spTree>
    <p:extLst>
      <p:ext uri="{BB962C8B-B14F-4D97-AF65-F5344CB8AC3E}">
        <p14:creationId xmlns:p14="http://schemas.microsoft.com/office/powerpoint/2010/main" val="3424741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37378</TotalTime>
  <Words>2125</Words>
  <Application>Microsoft Office PowerPoint</Application>
  <PresentationFormat>On-screen Show (4:3)</PresentationFormat>
  <Paragraphs>642</Paragraphs>
  <Slides>66</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3" baseType="lpstr">
      <vt:lpstr>Arial</vt:lpstr>
      <vt:lpstr>Calibri</vt:lpstr>
      <vt:lpstr>Cambria Math</vt:lpstr>
      <vt:lpstr>Times New Roman</vt:lpstr>
      <vt:lpstr>Zapf Dingbats</vt:lpstr>
      <vt:lpstr>Office Theme</vt:lpstr>
      <vt:lpstr>Equation</vt:lpstr>
      <vt:lpstr>Machine learning for biology  workshop</vt:lpstr>
      <vt:lpstr>Introductions and brainstorming  Who are you and which lab do you work in?  What types of data do you generate in the lab?  What do you want to learn from your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Open the telomere ALT dataset telomere.csv.  What do the rows represent?  What are the features? How many classes are there?</vt:lpstr>
      <vt:lpstr>PowerPoint Presentation</vt:lpstr>
      <vt:lpstr>PowerPoint Presentation</vt:lpstr>
      <vt:lpstr>PowerPoint Presentation</vt:lpstr>
      <vt:lpstr>Get your hands dirty!  Load prostate.csv.  Train some classifiers of your choice. Predict labels for new data.</vt:lpstr>
      <vt:lpstr>PowerPoint Presentation</vt:lpstr>
      <vt:lpstr>PowerPoint Presentation</vt:lpstr>
      <vt:lpstr>PowerPoint Presentation</vt:lpstr>
      <vt:lpstr>PowerPoint Presentation</vt:lpstr>
      <vt:lpstr>Data Preprocessing Discussion  What methods or tools have you used for data normalization and preprocessing?   What assumptions are made when normalizing and preprocessing data? </vt:lpstr>
      <vt:lpstr>PowerPoint Presentation</vt:lpstr>
      <vt:lpstr>PowerPoint Presentation</vt:lpstr>
      <vt:lpstr>Training</vt:lpstr>
      <vt:lpstr>PowerPoint Presentation</vt:lpstr>
      <vt:lpstr>Validation</vt:lpstr>
      <vt:lpstr>Validation &amp; Overfitting  Experiment on toy_data_6.csv.  Change Validation Methodology to Holdout Validation Use the default 20% data for validation. Train an SVM with the following settings:   (a) kernel=‘rbf’, gamma=0.5 (b) kernel=‘rbf’, gamma=10  How well does training accuracy agree with validation accuracy? Why? (Hint: check the decision boundary)  Go back to Step 1: Select Data Hold out 0% data for validation (i.e. no validation set). Train an SVM with setting (b) above.  How well does training accuracy agree with test accuracy? Why is the validation set important?</vt:lpstr>
      <vt:lpstr>Underfitting and Overfitting</vt:lpstr>
      <vt:lpstr>Validation</vt:lpstr>
      <vt:lpstr>Data splitting  Experiment on toy_data_4.csv and toy_data_5.csv.  (a) Vary size of validation set in hold-out validation. (b) Vary K in K-fold validation.  Train an SVM with default setting.  When does training accuracy best agree with validation accuracy?</vt:lpstr>
      <vt:lpstr>PowerPoint Presentation</vt:lpstr>
      <vt:lpstr>Performance Metrics</vt:lpstr>
      <vt:lpstr>Plots</vt:lpstr>
      <vt:lpstr>Performance         Compute accuracy, precision, recall and F1 for the 10 predictions above  </vt:lpstr>
      <vt:lpstr>Performance    Experiment on toy_data_2.csv and toy_data_9.csv.  Train a logistic regression classifier with default setting. What accuracy do you achieve? How about precision and recall? How good is your classifier?  Think about when accuracy is not a good measure of performance, and why precision and recall are helpful.</vt:lpstr>
      <vt:lpstr>More on Plots</vt:lpstr>
      <vt:lpstr>More on Plots</vt:lpstr>
      <vt:lpstr>PowerPoint Presentation</vt:lpstr>
      <vt:lpstr>PowerPoint Presentation</vt:lpstr>
      <vt:lpstr>PowerPoint Presentation</vt:lpstr>
      <vt:lpstr>PowerPoint Presentation</vt:lpstr>
      <vt:lpstr>Logistic Regression: Representations and Inference</vt:lpstr>
      <vt:lpstr>Logistic Regression: Example on Inference</vt:lpstr>
      <vt:lpstr>Linearly Separable vs. Not Linearly Separable</vt:lpstr>
      <vt:lpstr>Logistic Regression &amp; Linear separability  Experiment on toy_data_3.csv and toy_data_8.csv.  Logistic regression is a linear classifier. Why? (Hint: logistic function)         </vt:lpstr>
      <vt:lpstr>Regularization</vt:lpstr>
      <vt:lpstr>Regularization  Experiment on toy_data_1.csv.  First, set penalty to ‘L1’. Experiment with C = 0.08, 0.1, 0.2, 0.5, 1.  Next, set penalty to ‘L2’. Experiment with the same set of C. Think about the difference.    Examine the decision boundary and explain what you observe. (Recall: C is the inverse of regularization strength)</vt:lpstr>
      <vt:lpstr>PowerPoint Presentation</vt:lpstr>
      <vt:lpstr>PowerPoint Presentation</vt:lpstr>
      <vt:lpstr>Neural Network: Activation Functions</vt:lpstr>
      <vt:lpstr>Neural Networks &amp; Linear separability  Experiment on toy_data_3.csv and toy_data_8.csv.  What activation functions make a neural network a nonlinear classifier? Why? (Hint: you may want to try different solvers.)</vt:lpstr>
      <vt:lpstr>Logistic Regression &amp; Neural Network: Learning</vt:lpstr>
      <vt:lpstr>Neural Networks Structure &amp; Learning  Experiment on toy_data_5.csv and toy_data_8.csv.  Consider the following settings.  (a) solver = ‘lbfgs’, activation = ‘tanh’, alpha = 0.2. Experiment with num_hidden_units = 5, 10, 20, 50, 100.  Examine accuracy and decision boundary. What do you observe?  (b) num_hidden_units = 20, alpha = 0.2. Use different combinations of activation function and solver.  Do they produce the same classifier? Why? (Hint: local minima)</vt:lpstr>
      <vt:lpstr>Decision Tree: Representation and Inference</vt:lpstr>
      <vt:lpstr>Decision Tree: Learning</vt:lpstr>
      <vt:lpstr>Decision Tree: Example of learning a split (based on entropy)</vt:lpstr>
      <vt:lpstr>Random Forest: Representation, Learning and Inference</vt:lpstr>
      <vt:lpstr>Decision Trees (DT) &amp; Random Forest (RF)  Experiment on toy_data_2.csv and toy_data_4.csv.  Vary the hyperparameters.  Examine change in decision boundary and accuracy.  How does decision boundary of DT and RF look like? Why? Whose performance is better in general? DT or RF? </vt:lpstr>
      <vt:lpstr>Linear SVM: Representation, Learning and Inference</vt:lpstr>
      <vt:lpstr>PowerPoint Presentation</vt:lpstr>
      <vt:lpstr>SVM  (a) Experiment on toy_data_1.csv.  Set kernel = ‘linear’. Experiment with C = 0.01, 0.1, 0.5, 1, 2, 5.    (b) Experiment on toy_data_2.csv.  First, set kernel = ‘rbf’ and C = 1. Train with gamma = 0.01, 0.1, 0.2, 0.5, 2, 10, 50, 200.  Then, set kernel = ‘poly’, C = 1 and gamma = 0.5. Experiment with degree = 1, 2, 3, 4, 5.  What do you observe? Why?</vt:lpstr>
      <vt:lpstr>K-Nearest Neighbors: Representation, Learning and Inference</vt:lpstr>
      <vt:lpstr>K-Nearest Neighbors  Experiment on toy_data_2.csv and toy_data_5.csv.  Vary n_neighbors and metric.  What do you observe? Why?</vt:lpstr>
      <vt:lpstr>Naïve Bayes: Representation and Inference</vt:lpstr>
      <vt:lpstr>Naïve Bayes: Learning</vt:lpstr>
      <vt:lpstr>Naïve Bayes  Experiment on toy_data_4.csv.  Use the following class_prior:  (a) 0.5, 0.25, 0.25 (b) 0.25, 0.5, 0.25 (c) 0.25, 0.25, 0.5  What do you observe? Why?</vt:lpstr>
      <vt:lpstr>PowerPoint Presentation</vt:lpstr>
      <vt:lpstr>PowerPoint Presentation</vt:lpstr>
    </vt:vector>
  </TitlesOfParts>
  <Company>University of Wisconsin-Madison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Fangzhou Mu</dc:creator>
  <cp:lastModifiedBy>Chris Magnano</cp:lastModifiedBy>
  <cp:revision>346</cp:revision>
  <dcterms:created xsi:type="dcterms:W3CDTF">2018-08-06T21:32:06Z</dcterms:created>
  <dcterms:modified xsi:type="dcterms:W3CDTF">2019-04-29T19:58:16Z</dcterms:modified>
</cp:coreProperties>
</file>